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y="6858000" cx="12192000"/>
  <p:notesSz cx="6858000" cy="9144000"/>
  <p:embeddedFontLst>
    <p:embeddedFont>
      <p:font typeface="Caveat"/>
      <p:regular r:id="rId39"/>
      <p:bold r:id="rId40"/>
    </p:embeddedFont>
    <p:embeddedFont>
      <p:font typeface="Montserrat"/>
      <p:regular r:id="rId41"/>
      <p:bold r:id="rId42"/>
      <p:italic r:id="rId43"/>
      <p:boldItalic r:id="rId44"/>
    </p:embeddedFont>
    <p:embeddedFont>
      <p:font typeface="Montserrat Black"/>
      <p:bold r:id="rId45"/>
      <p:boldItalic r:id="rId46"/>
    </p:embeddedFont>
    <p:embeddedFont>
      <p:font typeface="Montserrat Medium"/>
      <p:regular r:id="rId47"/>
      <p:bold r:id="rId48"/>
      <p:italic r:id="rId49"/>
      <p:boldItalic r:id="rId50"/>
    </p:embeddedFont>
    <p:embeddedFont>
      <p:font typeface="Montserrat Light"/>
      <p:regular r:id="rId51"/>
      <p:bold r:id="rId52"/>
      <p:italic r:id="rId53"/>
      <p:boldItalic r:id="rId54"/>
    </p:embeddedFont>
    <p:embeddedFont>
      <p:font typeface="Montserrat ExtraLight"/>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9" roundtripDataSignature="AMtx7miIZgZwyY07mVeA0YimWtzPPHK1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Caveat-bold.fntdata"/><Relationship Id="rId42" Type="http://schemas.openxmlformats.org/officeDocument/2006/relationships/font" Target="fonts/Montserrat-bold.fntdata"/><Relationship Id="rId41" Type="http://schemas.openxmlformats.org/officeDocument/2006/relationships/font" Target="fonts/Montserrat-regular.fntdata"/><Relationship Id="rId44" Type="http://schemas.openxmlformats.org/officeDocument/2006/relationships/font" Target="fonts/Montserrat-boldItalic.fntdata"/><Relationship Id="rId43" Type="http://schemas.openxmlformats.org/officeDocument/2006/relationships/font" Target="fonts/Montserrat-italic.fntdata"/><Relationship Id="rId46" Type="http://schemas.openxmlformats.org/officeDocument/2006/relationships/font" Target="fonts/MontserratBlack-boldItalic.fntdata"/><Relationship Id="rId45" Type="http://schemas.openxmlformats.org/officeDocument/2006/relationships/font" Target="fonts/MontserratBlack-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MontserratMedium-bold.fntdata"/><Relationship Id="rId47" Type="http://schemas.openxmlformats.org/officeDocument/2006/relationships/font" Target="fonts/MontserratMedium-regular.fntdata"/><Relationship Id="rId49" Type="http://schemas.openxmlformats.org/officeDocument/2006/relationships/font" Target="fonts/MontserratMedium-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font" Target="fonts/Caveat-regular.fntdata"/><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MontserratLight-regular.fntdata"/><Relationship Id="rId50" Type="http://schemas.openxmlformats.org/officeDocument/2006/relationships/font" Target="fonts/MontserratMedium-boldItalic.fntdata"/><Relationship Id="rId53" Type="http://schemas.openxmlformats.org/officeDocument/2006/relationships/font" Target="fonts/MontserratLight-italic.fntdata"/><Relationship Id="rId52" Type="http://schemas.openxmlformats.org/officeDocument/2006/relationships/font" Target="fonts/MontserratLight-bold.fntdata"/><Relationship Id="rId11" Type="http://schemas.openxmlformats.org/officeDocument/2006/relationships/slide" Target="slides/slide7.xml"/><Relationship Id="rId55" Type="http://schemas.openxmlformats.org/officeDocument/2006/relationships/font" Target="fonts/MontserratExtraLight-regular.fntdata"/><Relationship Id="rId10" Type="http://schemas.openxmlformats.org/officeDocument/2006/relationships/slide" Target="slides/slide6.xml"/><Relationship Id="rId54" Type="http://schemas.openxmlformats.org/officeDocument/2006/relationships/font" Target="fonts/MontserratLight-boldItalic.fntdata"/><Relationship Id="rId13" Type="http://schemas.openxmlformats.org/officeDocument/2006/relationships/slide" Target="slides/slide9.xml"/><Relationship Id="rId57" Type="http://schemas.openxmlformats.org/officeDocument/2006/relationships/font" Target="fonts/MontserratExtraLight-italic.fntdata"/><Relationship Id="rId12" Type="http://schemas.openxmlformats.org/officeDocument/2006/relationships/slide" Target="slides/slide8.xml"/><Relationship Id="rId56" Type="http://schemas.openxmlformats.org/officeDocument/2006/relationships/font" Target="fonts/MontserratExtraLight-bold.fntdata"/><Relationship Id="rId15" Type="http://schemas.openxmlformats.org/officeDocument/2006/relationships/slide" Target="slides/slide11.xml"/><Relationship Id="rId59" Type="http://customschemas.google.com/relationships/presentationmetadata" Target="metadata"/><Relationship Id="rId14" Type="http://schemas.openxmlformats.org/officeDocument/2006/relationships/slide" Target="slides/slide10.xml"/><Relationship Id="rId58" Type="http://schemas.openxmlformats.org/officeDocument/2006/relationships/font" Target="fonts/MontserratExtraLight-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f469b3efe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gf469b3efe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 name="Google Shape;183;gf469b3efe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f469b3efe1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f469b3efe1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 name="Google Shape;195;gf469b3efe1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f469b3efe1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gf469b3efe1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8" name="Google Shape;208;gf469b3efe1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f469b3efe1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f469b3efe1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 name="Google Shape;218;gf469b3efe1_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3baec87df9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13baec87df9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g13baec87df9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f469b3efe1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f469b3efe1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gf469b3efe1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 name="Google Shape;25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 name="Google Shape;26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4" name="Google Shape;27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368c1b597a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g1368c1b597a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 name="Google Shape;295;g1368c1b597a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7" name="Google Shape;31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3bc970425d_1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13bc970425d_1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7" name="Google Shape;327;g13bc970425d_1_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3bc970425d_1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13bc970425d_1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8" name="Google Shape;338;g13bc970425d_1_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368c1b597a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1368c1b597a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8" name="Google Shape;348;g1368c1b597a_0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368c1b597a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1368c1b597a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9" name="Google Shape;359;g1368c1b597a_0_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546caf53ff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g1546caf53ff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9" name="Google Shape;369;g1546caf53ff_0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546caf53ff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g1546caf53ff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8" name="Google Shape;378;g1546caf53ff_0_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546caf53ff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g1546caf53ff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7" name="Google Shape;387;g1546caf53ff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55802e8a5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155802e8a5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4" name="Google Shape;404;g155802e8a5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55802e8a5c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g155802e8a5c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2" name="Google Shape;412;g155802e8a5c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55802e8a5c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g155802e8a5c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0" name="Google Shape;420;g155802e8a5c_0_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55802e8a5c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g155802e8a5c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8" name="Google Shape;428;g155802e8a5c_0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1"/>
          </a:p>
          <a:p>
            <a:pPr indent="0" lvl="0" marL="0" rtl="0" algn="l">
              <a:lnSpc>
                <a:spcPct val="100000"/>
              </a:lnSpc>
              <a:spcBef>
                <a:spcPts val="0"/>
              </a:spcBef>
              <a:spcAft>
                <a:spcPts val="0"/>
              </a:spcAft>
              <a:buSzPts val="1400"/>
              <a:buNone/>
            </a:pPr>
            <a:r>
              <a:t/>
            </a:r>
            <a:endParaRPr/>
          </a:p>
        </p:txBody>
      </p:sp>
      <p:sp>
        <p:nvSpPr>
          <p:cNvPr id="436" name="Google Shape;43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55802e8a5c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155802e8a5c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1"/>
          </a:p>
          <a:p>
            <a:pPr indent="0" lvl="0" marL="0" rtl="0" algn="l">
              <a:lnSpc>
                <a:spcPct val="100000"/>
              </a:lnSpc>
              <a:spcBef>
                <a:spcPts val="0"/>
              </a:spcBef>
              <a:spcAft>
                <a:spcPts val="0"/>
              </a:spcAft>
              <a:buSzPts val="1400"/>
              <a:buNone/>
            </a:pPr>
            <a:r>
              <a:t/>
            </a:r>
            <a:endParaRPr/>
          </a:p>
        </p:txBody>
      </p:sp>
      <p:sp>
        <p:nvSpPr>
          <p:cNvPr id="459" name="Google Shape;459;g155802e8a5c_0_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55802e8a5c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155802e8a5c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8" name="Google Shape;468;g155802e8a5c_0_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546caf53f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1546caf53f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 name="Google Shape;122;g1546caf53f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546caf53ff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1546caf53ff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 name="Google Shape;130;g1546caf53ff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 name="Google Shape;138;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 name="Google Shape;146;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 name="Google Shape;15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5" name="Shape 15"/>
        <p:cNvGrpSpPr/>
        <p:nvPr/>
      </p:nvGrpSpPr>
      <p:grpSpPr>
        <a:xfrm>
          <a:off x="0" y="0"/>
          <a:ext cx="0" cy="0"/>
          <a:chOff x="0" y="0"/>
          <a:chExt cx="0" cy="0"/>
        </a:xfrm>
      </p:grpSpPr>
      <p:sp>
        <p:nvSpPr>
          <p:cNvPr id="16" name="Google Shape;16;p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72" name="Shape 72"/>
        <p:cNvGrpSpPr/>
        <p:nvPr/>
      </p:nvGrpSpPr>
      <p:grpSpPr>
        <a:xfrm>
          <a:off x="0" y="0"/>
          <a:ext cx="0" cy="0"/>
          <a:chOff x="0" y="0"/>
          <a:chExt cx="0" cy="0"/>
        </a:xfrm>
      </p:grpSpPr>
      <p:sp>
        <p:nvSpPr>
          <p:cNvPr id="73" name="Google Shape;73;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78" name="Shape 78"/>
        <p:cNvGrpSpPr/>
        <p:nvPr/>
      </p:nvGrpSpPr>
      <p:grpSpPr>
        <a:xfrm>
          <a:off x="0" y="0"/>
          <a:ext cx="0" cy="0"/>
          <a:chOff x="0" y="0"/>
          <a:chExt cx="0" cy="0"/>
        </a:xfrm>
      </p:grpSpPr>
      <p:sp>
        <p:nvSpPr>
          <p:cNvPr id="79" name="Google Shape;79;p2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21" name="Shape 21"/>
        <p:cNvGrpSpPr/>
        <p:nvPr/>
      </p:nvGrpSpPr>
      <p:grpSpPr>
        <a:xfrm>
          <a:off x="0" y="0"/>
          <a:ext cx="0" cy="0"/>
          <a:chOff x="0" y="0"/>
          <a:chExt cx="0" cy="0"/>
        </a:xfrm>
      </p:grpSpPr>
      <p:sp>
        <p:nvSpPr>
          <p:cNvPr id="22" name="Google Shape;22;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27" name="Shape 27"/>
        <p:cNvGrpSpPr/>
        <p:nvPr/>
      </p:nvGrpSpPr>
      <p:grpSpPr>
        <a:xfrm>
          <a:off x="0" y="0"/>
          <a:ext cx="0" cy="0"/>
          <a:chOff x="0" y="0"/>
          <a:chExt cx="0" cy="0"/>
        </a:xfrm>
      </p:grpSpPr>
      <p:sp>
        <p:nvSpPr>
          <p:cNvPr id="28" name="Google Shape;28;p1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33" name="Shape 33"/>
        <p:cNvGrpSpPr/>
        <p:nvPr/>
      </p:nvGrpSpPr>
      <p:grpSpPr>
        <a:xfrm>
          <a:off x="0" y="0"/>
          <a:ext cx="0" cy="0"/>
          <a:chOff x="0" y="0"/>
          <a:chExt cx="0" cy="0"/>
        </a:xfrm>
      </p:grpSpPr>
      <p:sp>
        <p:nvSpPr>
          <p:cNvPr id="34" name="Google Shape;34;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40" name="Shape 40"/>
        <p:cNvGrpSpPr/>
        <p:nvPr/>
      </p:nvGrpSpPr>
      <p:grpSpPr>
        <a:xfrm>
          <a:off x="0" y="0"/>
          <a:ext cx="0" cy="0"/>
          <a:chOff x="0" y="0"/>
          <a:chExt cx="0" cy="0"/>
        </a:xfrm>
      </p:grpSpPr>
      <p:sp>
        <p:nvSpPr>
          <p:cNvPr id="41" name="Google Shape;41;p1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49" name="Shape 49"/>
        <p:cNvGrpSpPr/>
        <p:nvPr/>
      </p:nvGrpSpPr>
      <p:grpSpPr>
        <a:xfrm>
          <a:off x="0" y="0"/>
          <a:ext cx="0" cy="0"/>
          <a:chOff x="0" y="0"/>
          <a:chExt cx="0" cy="0"/>
        </a:xfrm>
      </p:grpSpPr>
      <p:sp>
        <p:nvSpPr>
          <p:cNvPr id="50" name="Google Shape;50;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54" name="Shape 54"/>
        <p:cNvGrpSpPr/>
        <p:nvPr/>
      </p:nvGrpSpPr>
      <p:grpSpPr>
        <a:xfrm>
          <a:off x="0" y="0"/>
          <a:ext cx="0" cy="0"/>
          <a:chOff x="0" y="0"/>
          <a:chExt cx="0" cy="0"/>
        </a:xfrm>
      </p:grpSpPr>
      <p:sp>
        <p:nvSpPr>
          <p:cNvPr id="55" name="Google Shape;55;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58" name="Shape 58"/>
        <p:cNvGrpSpPr/>
        <p:nvPr/>
      </p:nvGrpSpPr>
      <p:grpSpPr>
        <a:xfrm>
          <a:off x="0" y="0"/>
          <a:ext cx="0" cy="0"/>
          <a:chOff x="0" y="0"/>
          <a:chExt cx="0" cy="0"/>
        </a:xfrm>
      </p:grpSpPr>
      <p:sp>
        <p:nvSpPr>
          <p:cNvPr id="59" name="Google Shape;59;p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65" name="Shape 65"/>
        <p:cNvGrpSpPr/>
        <p:nvPr/>
      </p:nvGrpSpPr>
      <p:grpSpPr>
        <a:xfrm>
          <a:off x="0" y="0"/>
          <a:ext cx="0" cy="0"/>
          <a:chOff x="0" y="0"/>
          <a:chExt cx="0" cy="0"/>
        </a:xfrm>
      </p:grpSpPr>
      <p:sp>
        <p:nvSpPr>
          <p:cNvPr id="66" name="Google Shape;66;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1"/>
          <p:cNvSpPr/>
          <p:nvPr>
            <p:ph idx="2" type="pic"/>
          </p:nvPr>
        </p:nvSpPr>
        <p:spPr>
          <a:xfrm>
            <a:off x="5183188" y="987425"/>
            <a:ext cx="6172200" cy="4873625"/>
          </a:xfrm>
          <a:prstGeom prst="rect">
            <a:avLst/>
          </a:prstGeom>
          <a:noFill/>
          <a:ln>
            <a:noFill/>
          </a:ln>
        </p:spPr>
      </p:sp>
      <p:sp>
        <p:nvSpPr>
          <p:cNvPr id="68" name="Google Shape;68;p2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23.png"/><Relationship Id="rId5" Type="http://schemas.openxmlformats.org/officeDocument/2006/relationships/image" Target="../media/image21.png"/><Relationship Id="rId6"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35.png"/><Relationship Id="rId5" Type="http://schemas.openxmlformats.org/officeDocument/2006/relationships/image" Target="../media/image14.png"/><Relationship Id="rId6" Type="http://schemas.openxmlformats.org/officeDocument/2006/relationships/image" Target="../media/image9.png"/><Relationship Id="rId7"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13.png"/><Relationship Id="rId6" Type="http://schemas.openxmlformats.org/officeDocument/2006/relationships/image" Target="../media/image29.png"/><Relationship Id="rId7"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33.png"/><Relationship Id="rId5" Type="http://schemas.openxmlformats.org/officeDocument/2006/relationships/image" Target="../media/image19.png"/><Relationship Id="rId6"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hyperlink" Target="http://www.selenmouvement.ch" TargetMode="External"/><Relationship Id="rId4" Type="http://schemas.openxmlformats.org/officeDocument/2006/relationships/hyperlink" Target="https://sel.b-aeby.ch/"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88" name="Shape 88"/>
        <p:cNvGrpSpPr/>
        <p:nvPr/>
      </p:nvGrpSpPr>
      <p:grpSpPr>
        <a:xfrm>
          <a:off x="0" y="0"/>
          <a:ext cx="0" cy="0"/>
          <a:chOff x="0" y="0"/>
          <a:chExt cx="0" cy="0"/>
        </a:xfrm>
      </p:grpSpPr>
      <p:sp>
        <p:nvSpPr>
          <p:cNvPr id="89" name="Google Shape;89;p1"/>
          <p:cNvSpPr/>
          <p:nvPr/>
        </p:nvSpPr>
        <p:spPr>
          <a:xfrm>
            <a:off x="0" y="6000750"/>
            <a:ext cx="12208320" cy="857250"/>
          </a:xfrm>
          <a:prstGeom prst="rect">
            <a:avLst/>
          </a:prstGeom>
          <a:solidFill>
            <a:srgbClr val="0052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 name="Google Shape;90;p1"/>
          <p:cNvSpPr txBox="1"/>
          <p:nvPr/>
        </p:nvSpPr>
        <p:spPr>
          <a:xfrm>
            <a:off x="-360101" y="2803261"/>
            <a:ext cx="11134725" cy="1042933"/>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F0F0F0"/>
              </a:buClr>
              <a:buSzPts val="5500"/>
              <a:buFont typeface="Montserrat Light"/>
              <a:buNone/>
            </a:pPr>
            <a:r>
              <a:rPr b="0" i="0" lang="fr-FR" sz="5500" u="none" cap="none" strike="noStrike">
                <a:solidFill>
                  <a:srgbClr val="F0F0F0"/>
                </a:solidFill>
                <a:latin typeface="Montserrat Light"/>
                <a:ea typeface="Montserrat Light"/>
                <a:cs typeface="Montserrat Light"/>
                <a:sym typeface="Montserrat Light"/>
              </a:rPr>
              <a:t>ASSEMBLEE GENERALE</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8151223" y="3993778"/>
            <a:ext cx="3477051" cy="393699"/>
          </a:xfrm>
          <a:prstGeom prst="rect">
            <a:avLst/>
          </a:prstGeom>
          <a:solidFill>
            <a:srgbClr val="5A5955"/>
          </a:solid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chemeClr val="lt1"/>
              </a:buClr>
              <a:buSzPts val="1200"/>
              <a:buFont typeface="Montserrat Light"/>
              <a:buNone/>
            </a:pPr>
            <a:r>
              <a:rPr b="0" i="0" lang="fr-FR" sz="1200" u="none" cap="none" strike="noStrike">
                <a:solidFill>
                  <a:schemeClr val="lt1"/>
                </a:solidFill>
                <a:latin typeface="Montserrat Light"/>
                <a:ea typeface="Montserrat Light"/>
                <a:cs typeface="Montserrat Light"/>
                <a:sym typeface="Montserrat Light"/>
              </a:rPr>
              <a:t>CHARMEY | 17 SEPTEMBRE 2022</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0" y="5162063"/>
            <a:ext cx="12208320" cy="857250"/>
          </a:xfrm>
          <a:prstGeom prst="rect">
            <a:avLst/>
          </a:prstGeom>
          <a:solidFill>
            <a:srgbClr val="5A595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 name="Google Shape;93;p1"/>
          <p:cNvSpPr/>
          <p:nvPr/>
        </p:nvSpPr>
        <p:spPr>
          <a:xfrm>
            <a:off x="1781626" y="5321575"/>
            <a:ext cx="5915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1" i="0" lang="fr-FR" sz="1500" u="none" cap="none" strike="noStrike">
                <a:solidFill>
                  <a:srgbClr val="E7E5DE"/>
                </a:solidFill>
                <a:latin typeface="Montserrat"/>
                <a:ea typeface="Montserrat"/>
                <a:cs typeface="Montserrat"/>
                <a:sym typeface="Montserrat"/>
              </a:rPr>
              <a:t>Comité d’animation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fr-FR" sz="1500" u="none" cap="none" strike="noStrike">
                <a:solidFill>
                  <a:srgbClr val="E7E5DE"/>
                </a:solidFill>
                <a:latin typeface="Montserrat"/>
                <a:ea typeface="Montserrat"/>
                <a:cs typeface="Montserrat"/>
                <a:sym typeface="Montserrat"/>
              </a:rPr>
              <a:t>A. Grandin, N. Helbling, P. Vouillamoz et R. Friedmann</a:t>
            </a:r>
            <a:endParaRPr b="0" i="0" sz="1500" u="none" cap="none" strike="noStrike">
              <a:solidFill>
                <a:srgbClr val="E7E5DE"/>
              </a:solidFill>
              <a:latin typeface="Montserrat"/>
              <a:ea typeface="Montserrat"/>
              <a:cs typeface="Montserrat"/>
              <a:sym typeface="Montserrat"/>
            </a:endParaRPr>
          </a:p>
        </p:txBody>
      </p:sp>
      <p:grpSp>
        <p:nvGrpSpPr>
          <p:cNvPr id="94" name="Google Shape;94;p1"/>
          <p:cNvGrpSpPr/>
          <p:nvPr/>
        </p:nvGrpSpPr>
        <p:grpSpPr>
          <a:xfrm>
            <a:off x="568155" y="5080931"/>
            <a:ext cx="1019514" cy="1019514"/>
            <a:chOff x="898359" y="5422232"/>
            <a:chExt cx="1019514" cy="1019514"/>
          </a:xfrm>
        </p:grpSpPr>
        <p:sp>
          <p:nvSpPr>
            <p:cNvPr id="95" name="Google Shape;95;p1"/>
            <p:cNvSpPr/>
            <p:nvPr/>
          </p:nvSpPr>
          <p:spPr>
            <a:xfrm>
              <a:off x="898359" y="5422232"/>
              <a:ext cx="1019514" cy="1019514"/>
            </a:xfrm>
            <a:prstGeom prst="ellipse">
              <a:avLst/>
            </a:prstGeom>
            <a:solidFill>
              <a:srgbClr val="E7E5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6" name="Google Shape;96;p1"/>
            <p:cNvPicPr preferRelativeResize="0"/>
            <p:nvPr/>
          </p:nvPicPr>
          <p:blipFill rotWithShape="1">
            <a:blip r:embed="rId3">
              <a:alphaModFix/>
            </a:blip>
            <a:srcRect b="0" l="0" r="0" t="0"/>
            <a:stretch/>
          </p:blipFill>
          <p:spPr>
            <a:xfrm>
              <a:off x="1122074" y="5669511"/>
              <a:ext cx="609850" cy="524956"/>
            </a:xfrm>
            <a:prstGeom prst="rect">
              <a:avLst/>
            </a:prstGeom>
            <a:noFill/>
            <a:ln>
              <a:noFill/>
            </a:ln>
          </p:spPr>
        </p:pic>
      </p:grpSp>
      <p:pic>
        <p:nvPicPr>
          <p:cNvPr id="97" name="Google Shape;97;p1"/>
          <p:cNvPicPr preferRelativeResize="0"/>
          <p:nvPr/>
        </p:nvPicPr>
        <p:blipFill rotWithShape="1">
          <a:blip r:embed="rId4">
            <a:alphaModFix/>
          </a:blip>
          <a:srcRect b="0" l="0" r="0" t="0"/>
          <a:stretch/>
        </p:blipFill>
        <p:spPr>
          <a:xfrm>
            <a:off x="4566365" y="393222"/>
            <a:ext cx="3075590" cy="1800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184" name="Shape 184"/>
        <p:cNvGrpSpPr/>
        <p:nvPr/>
      </p:nvGrpSpPr>
      <p:grpSpPr>
        <a:xfrm>
          <a:off x="0" y="0"/>
          <a:ext cx="0" cy="0"/>
          <a:chOff x="0" y="0"/>
          <a:chExt cx="0" cy="0"/>
        </a:xfrm>
      </p:grpSpPr>
      <p:sp>
        <p:nvSpPr>
          <p:cNvPr id="185" name="Google Shape;185;gf469b3efe1_0_0"/>
          <p:cNvSpPr/>
          <p:nvPr/>
        </p:nvSpPr>
        <p:spPr>
          <a:xfrm>
            <a:off x="0" y="6000750"/>
            <a:ext cx="12192000" cy="857400"/>
          </a:xfrm>
          <a:prstGeom prst="rect">
            <a:avLst/>
          </a:prstGeom>
          <a:solidFill>
            <a:srgbClr val="0052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86" name="Google Shape;186;gf469b3efe1_0_0"/>
          <p:cNvSpPr txBox="1"/>
          <p:nvPr/>
        </p:nvSpPr>
        <p:spPr>
          <a:xfrm>
            <a:off x="595313" y="478310"/>
            <a:ext cx="1990800" cy="8574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8DCAB6"/>
              </a:buClr>
              <a:buSzPts val="1800"/>
              <a:buFont typeface="Montserrat"/>
              <a:buNone/>
            </a:pPr>
            <a:r>
              <a:rPr b="0" i="0" lang="fr-FR" sz="1800" u="none" cap="none" strike="noStrike">
                <a:solidFill>
                  <a:srgbClr val="8DCAB6"/>
                </a:solidFill>
                <a:latin typeface="Montserrat"/>
                <a:ea typeface="Montserrat"/>
                <a:cs typeface="Montserrat"/>
                <a:sym typeface="Montserrat"/>
              </a:rPr>
              <a:t>FUSION</a:t>
            </a:r>
            <a:br>
              <a:rPr b="0" i="0" lang="fr-FR" sz="6000" u="none" cap="none" strike="noStrike">
                <a:solidFill>
                  <a:srgbClr val="8DCAB6"/>
                </a:solidFill>
                <a:latin typeface="Montserrat"/>
                <a:ea typeface="Montserrat"/>
                <a:cs typeface="Montserrat"/>
                <a:sym typeface="Montserrat"/>
              </a:rPr>
            </a:br>
            <a:r>
              <a:rPr b="1" i="0" lang="fr-FR" sz="2500" u="none" cap="none" strike="noStrike">
                <a:solidFill>
                  <a:srgbClr val="8DCAB6"/>
                </a:solidFill>
                <a:latin typeface="Montserrat Black"/>
                <a:ea typeface="Montserrat Black"/>
                <a:cs typeface="Montserrat Black"/>
                <a:sym typeface="Montserrat Black"/>
              </a:rPr>
              <a:t>SEL-JEM</a:t>
            </a:r>
            <a:endParaRPr b="0" i="0" sz="1400" u="none" cap="none" strike="noStrike">
              <a:solidFill>
                <a:srgbClr val="000000"/>
              </a:solidFill>
              <a:latin typeface="Arial"/>
              <a:ea typeface="Arial"/>
              <a:cs typeface="Arial"/>
              <a:sym typeface="Arial"/>
            </a:endParaRPr>
          </a:p>
        </p:txBody>
      </p:sp>
      <p:pic>
        <p:nvPicPr>
          <p:cNvPr id="187" name="Google Shape;187;gf469b3efe1_0_0"/>
          <p:cNvPicPr preferRelativeResize="0"/>
          <p:nvPr/>
        </p:nvPicPr>
        <p:blipFill rotWithShape="1">
          <a:blip r:embed="rId3">
            <a:alphaModFix/>
          </a:blip>
          <a:srcRect b="0" l="18926" r="20412" t="0"/>
          <a:stretch/>
        </p:blipFill>
        <p:spPr>
          <a:xfrm>
            <a:off x="2872175" y="222700"/>
            <a:ext cx="3434424" cy="2761676"/>
          </a:xfrm>
          <a:prstGeom prst="rect">
            <a:avLst/>
          </a:prstGeom>
          <a:noFill/>
          <a:ln>
            <a:noFill/>
          </a:ln>
        </p:spPr>
      </p:pic>
      <p:pic>
        <p:nvPicPr>
          <p:cNvPr id="188" name="Google Shape;188;gf469b3efe1_0_0"/>
          <p:cNvPicPr preferRelativeResize="0"/>
          <p:nvPr/>
        </p:nvPicPr>
        <p:blipFill rotWithShape="1">
          <a:blip r:embed="rId4">
            <a:alphaModFix/>
          </a:blip>
          <a:srcRect b="12701" l="0" r="0" t="-5493"/>
          <a:stretch/>
        </p:blipFill>
        <p:spPr>
          <a:xfrm>
            <a:off x="6592650" y="1069200"/>
            <a:ext cx="3988675" cy="2631301"/>
          </a:xfrm>
          <a:prstGeom prst="rect">
            <a:avLst/>
          </a:prstGeom>
          <a:noFill/>
          <a:ln>
            <a:noFill/>
          </a:ln>
        </p:spPr>
      </p:pic>
      <p:pic>
        <p:nvPicPr>
          <p:cNvPr id="189" name="Google Shape;189;gf469b3efe1_0_0"/>
          <p:cNvPicPr preferRelativeResize="0"/>
          <p:nvPr/>
        </p:nvPicPr>
        <p:blipFill rotWithShape="1">
          <a:blip r:embed="rId5">
            <a:alphaModFix/>
          </a:blip>
          <a:srcRect b="27846" l="0" r="-6078" t="21942"/>
          <a:stretch/>
        </p:blipFill>
        <p:spPr>
          <a:xfrm>
            <a:off x="7401100" y="3771575"/>
            <a:ext cx="4493076" cy="2835651"/>
          </a:xfrm>
          <a:prstGeom prst="rect">
            <a:avLst/>
          </a:prstGeom>
          <a:noFill/>
          <a:ln>
            <a:noFill/>
          </a:ln>
        </p:spPr>
      </p:pic>
      <p:pic>
        <p:nvPicPr>
          <p:cNvPr id="190" name="Google Shape;190;gf469b3efe1_0_0"/>
          <p:cNvPicPr preferRelativeResize="0"/>
          <p:nvPr/>
        </p:nvPicPr>
        <p:blipFill rotWithShape="1">
          <a:blip r:embed="rId6">
            <a:alphaModFix/>
          </a:blip>
          <a:srcRect b="7882" l="8553" r="1413" t="34450"/>
          <a:stretch/>
        </p:blipFill>
        <p:spPr>
          <a:xfrm>
            <a:off x="977563" y="3975925"/>
            <a:ext cx="5477035" cy="2631300"/>
          </a:xfrm>
          <a:prstGeom prst="rect">
            <a:avLst/>
          </a:prstGeom>
          <a:noFill/>
          <a:ln>
            <a:noFill/>
          </a:ln>
        </p:spPr>
      </p:pic>
      <p:sp>
        <p:nvSpPr>
          <p:cNvPr id="191" name="Google Shape;191;gf469b3efe1_0_0"/>
          <p:cNvSpPr/>
          <p:nvPr/>
        </p:nvSpPr>
        <p:spPr>
          <a:xfrm>
            <a:off x="135126" y="1235163"/>
            <a:ext cx="2631300" cy="2631300"/>
          </a:xfrm>
          <a:prstGeom prst="ellipse">
            <a:avLst/>
          </a:prstGeom>
          <a:solidFill>
            <a:srgbClr val="8DCAB6"/>
          </a:solidFill>
          <a:ln>
            <a:noFill/>
          </a:ln>
          <a:effectLst>
            <a:outerShdw blurRad="533400" sx="72000" rotWithShape="0" algn="ctr" dir="3840000" dist="190500" sy="72000">
              <a:srgbClr val="000000">
                <a:alpha val="5647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Arial"/>
              <a:buNone/>
            </a:pPr>
            <a:r>
              <a:rPr b="1" i="0" lang="fr-FR" sz="1700" u="none" cap="none" strike="noStrike">
                <a:solidFill>
                  <a:srgbClr val="5A5955"/>
                </a:solidFill>
                <a:latin typeface="Montserrat Black"/>
                <a:ea typeface="Montserrat Black"/>
                <a:cs typeface="Montserrat Black"/>
                <a:sym typeface="Montserrat Black"/>
              </a:rPr>
              <a:t>FAIRE ENSEMBLE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196" name="Shape 196"/>
        <p:cNvGrpSpPr/>
        <p:nvPr/>
      </p:nvGrpSpPr>
      <p:grpSpPr>
        <a:xfrm>
          <a:off x="0" y="0"/>
          <a:ext cx="0" cy="0"/>
          <a:chOff x="0" y="0"/>
          <a:chExt cx="0" cy="0"/>
        </a:xfrm>
      </p:grpSpPr>
      <p:sp>
        <p:nvSpPr>
          <p:cNvPr id="197" name="Google Shape;197;gf469b3efe1_0_26"/>
          <p:cNvSpPr/>
          <p:nvPr/>
        </p:nvSpPr>
        <p:spPr>
          <a:xfrm>
            <a:off x="0" y="5627300"/>
            <a:ext cx="12192000" cy="857400"/>
          </a:xfrm>
          <a:prstGeom prst="rect">
            <a:avLst/>
          </a:prstGeom>
          <a:solidFill>
            <a:srgbClr val="0052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8" name="Google Shape;198;gf469b3efe1_0_26"/>
          <p:cNvSpPr txBox="1"/>
          <p:nvPr/>
        </p:nvSpPr>
        <p:spPr>
          <a:xfrm>
            <a:off x="595313" y="478310"/>
            <a:ext cx="1990800" cy="8574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8DCAB6"/>
              </a:buClr>
              <a:buSzPts val="1800"/>
              <a:buFont typeface="Montserrat"/>
              <a:buNone/>
            </a:pPr>
            <a:r>
              <a:rPr b="0" i="0" lang="fr-FR" sz="1800" u="none" cap="none" strike="noStrike">
                <a:solidFill>
                  <a:srgbClr val="8DCAB6"/>
                </a:solidFill>
                <a:latin typeface="Montserrat"/>
                <a:ea typeface="Montserrat"/>
                <a:cs typeface="Montserrat"/>
                <a:sym typeface="Montserrat"/>
              </a:rPr>
              <a:t>FUSION</a:t>
            </a:r>
            <a:br>
              <a:rPr b="0" i="0" lang="fr-FR" sz="6000" u="none" cap="none" strike="noStrike">
                <a:solidFill>
                  <a:srgbClr val="8DCAB6"/>
                </a:solidFill>
                <a:latin typeface="Montserrat"/>
                <a:ea typeface="Montserrat"/>
                <a:cs typeface="Montserrat"/>
                <a:sym typeface="Montserrat"/>
              </a:rPr>
            </a:br>
            <a:r>
              <a:rPr b="1" i="0" lang="fr-FR" sz="2500" u="none" cap="none" strike="noStrike">
                <a:solidFill>
                  <a:srgbClr val="8DCAB6"/>
                </a:solidFill>
                <a:latin typeface="Montserrat Black"/>
                <a:ea typeface="Montserrat Black"/>
                <a:cs typeface="Montserrat Black"/>
                <a:sym typeface="Montserrat Black"/>
              </a:rPr>
              <a:t>SEL-JEM</a:t>
            </a:r>
            <a:endParaRPr b="0" i="0" sz="1400" u="none" cap="none" strike="noStrike">
              <a:solidFill>
                <a:srgbClr val="000000"/>
              </a:solidFill>
              <a:latin typeface="Arial"/>
              <a:ea typeface="Arial"/>
              <a:cs typeface="Arial"/>
              <a:sym typeface="Arial"/>
            </a:endParaRPr>
          </a:p>
        </p:txBody>
      </p:sp>
      <p:pic>
        <p:nvPicPr>
          <p:cNvPr id="199" name="Google Shape;199;gf469b3efe1_0_26"/>
          <p:cNvPicPr preferRelativeResize="0"/>
          <p:nvPr/>
        </p:nvPicPr>
        <p:blipFill rotWithShape="1">
          <a:blip r:embed="rId3">
            <a:alphaModFix/>
          </a:blip>
          <a:srcRect b="0" l="0" r="0" t="0"/>
          <a:stretch/>
        </p:blipFill>
        <p:spPr>
          <a:xfrm>
            <a:off x="3050775" y="273825"/>
            <a:ext cx="3627300" cy="2720475"/>
          </a:xfrm>
          <a:prstGeom prst="rect">
            <a:avLst/>
          </a:prstGeom>
          <a:noFill/>
          <a:ln>
            <a:noFill/>
          </a:ln>
        </p:spPr>
      </p:pic>
      <p:pic>
        <p:nvPicPr>
          <p:cNvPr id="200" name="Google Shape;200;gf469b3efe1_0_26"/>
          <p:cNvPicPr preferRelativeResize="0"/>
          <p:nvPr/>
        </p:nvPicPr>
        <p:blipFill rotWithShape="1">
          <a:blip r:embed="rId4">
            <a:alphaModFix/>
          </a:blip>
          <a:srcRect b="0" l="0" r="0" t="0"/>
          <a:stretch/>
        </p:blipFill>
        <p:spPr>
          <a:xfrm>
            <a:off x="6973588" y="1624244"/>
            <a:ext cx="5209129" cy="3906847"/>
          </a:xfrm>
          <a:prstGeom prst="rect">
            <a:avLst/>
          </a:prstGeom>
          <a:noFill/>
          <a:ln>
            <a:noFill/>
          </a:ln>
        </p:spPr>
      </p:pic>
      <p:pic>
        <p:nvPicPr>
          <p:cNvPr id="201" name="Google Shape;201;gf469b3efe1_0_26"/>
          <p:cNvPicPr preferRelativeResize="0"/>
          <p:nvPr/>
        </p:nvPicPr>
        <p:blipFill rotWithShape="1">
          <a:blip r:embed="rId5">
            <a:alphaModFix/>
          </a:blip>
          <a:srcRect b="19010" l="0" r="0" t="15947"/>
          <a:stretch/>
        </p:blipFill>
        <p:spPr>
          <a:xfrm>
            <a:off x="4973400" y="3779031"/>
            <a:ext cx="3354975" cy="2909450"/>
          </a:xfrm>
          <a:prstGeom prst="rect">
            <a:avLst/>
          </a:prstGeom>
          <a:noFill/>
          <a:ln>
            <a:noFill/>
          </a:ln>
        </p:spPr>
      </p:pic>
      <p:pic>
        <p:nvPicPr>
          <p:cNvPr id="202" name="Google Shape;202;gf469b3efe1_0_26"/>
          <p:cNvPicPr preferRelativeResize="0"/>
          <p:nvPr/>
        </p:nvPicPr>
        <p:blipFill rotWithShape="1">
          <a:blip r:embed="rId6">
            <a:alphaModFix/>
          </a:blip>
          <a:srcRect b="21122" l="21518" r="0" t="0"/>
          <a:stretch/>
        </p:blipFill>
        <p:spPr>
          <a:xfrm>
            <a:off x="148850" y="2994300"/>
            <a:ext cx="2604650" cy="3490399"/>
          </a:xfrm>
          <a:prstGeom prst="rect">
            <a:avLst/>
          </a:prstGeom>
          <a:noFill/>
          <a:ln>
            <a:noFill/>
          </a:ln>
        </p:spPr>
      </p:pic>
      <p:pic>
        <p:nvPicPr>
          <p:cNvPr id="203" name="Google Shape;203;gf469b3efe1_0_26"/>
          <p:cNvPicPr preferRelativeResize="0"/>
          <p:nvPr/>
        </p:nvPicPr>
        <p:blipFill rotWithShape="1">
          <a:blip r:embed="rId7">
            <a:alphaModFix/>
          </a:blip>
          <a:srcRect b="0" l="0" r="22087" t="27855"/>
          <a:stretch/>
        </p:blipFill>
        <p:spPr>
          <a:xfrm>
            <a:off x="2368750" y="2582700"/>
            <a:ext cx="2787924" cy="1936150"/>
          </a:xfrm>
          <a:prstGeom prst="rect">
            <a:avLst/>
          </a:prstGeom>
          <a:noFill/>
          <a:ln>
            <a:noFill/>
          </a:ln>
        </p:spPr>
      </p:pic>
      <p:sp>
        <p:nvSpPr>
          <p:cNvPr id="204" name="Google Shape;204;gf469b3efe1_0_26"/>
          <p:cNvSpPr/>
          <p:nvPr/>
        </p:nvSpPr>
        <p:spPr>
          <a:xfrm>
            <a:off x="8915745" y="50062"/>
            <a:ext cx="3266972" cy="3168000"/>
          </a:xfrm>
          <a:prstGeom prst="ellipse">
            <a:avLst/>
          </a:prstGeom>
          <a:solidFill>
            <a:srgbClr val="8DCAB6"/>
          </a:solidFill>
          <a:ln>
            <a:noFill/>
          </a:ln>
          <a:effectLst>
            <a:outerShdw blurRad="533400" sx="72000" rotWithShape="0" algn="ctr" dir="3840000" dist="190500" sy="72000">
              <a:srgbClr val="000000">
                <a:alpha val="5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1" i="0" lang="fr-FR" sz="1700" u="none" cap="none" strike="noStrike">
                <a:solidFill>
                  <a:srgbClr val="5A5955"/>
                </a:solidFill>
                <a:latin typeface="Montserrat Black"/>
                <a:ea typeface="Montserrat Black"/>
                <a:cs typeface="Montserrat Black"/>
                <a:sym typeface="Montserrat Black"/>
              </a:rPr>
              <a:t>JARDIN COMMUNAUTAIRE</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209" name="Shape 209"/>
        <p:cNvGrpSpPr/>
        <p:nvPr/>
      </p:nvGrpSpPr>
      <p:grpSpPr>
        <a:xfrm>
          <a:off x="0" y="0"/>
          <a:ext cx="0" cy="0"/>
          <a:chOff x="0" y="0"/>
          <a:chExt cx="0" cy="0"/>
        </a:xfrm>
      </p:grpSpPr>
      <p:sp>
        <p:nvSpPr>
          <p:cNvPr id="210" name="Google Shape;210;gf469b3efe1_0_13"/>
          <p:cNvSpPr/>
          <p:nvPr/>
        </p:nvSpPr>
        <p:spPr>
          <a:xfrm>
            <a:off x="0" y="6000750"/>
            <a:ext cx="12192000" cy="857400"/>
          </a:xfrm>
          <a:prstGeom prst="rect">
            <a:avLst/>
          </a:prstGeom>
          <a:solidFill>
            <a:srgbClr val="0052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11" name="Google Shape;211;gf469b3efe1_0_13"/>
          <p:cNvSpPr txBox="1"/>
          <p:nvPr/>
        </p:nvSpPr>
        <p:spPr>
          <a:xfrm>
            <a:off x="595313" y="478310"/>
            <a:ext cx="1990800" cy="8574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8DCAB6"/>
              </a:buClr>
              <a:buSzPts val="1800"/>
              <a:buFont typeface="Montserrat"/>
              <a:buNone/>
            </a:pPr>
            <a:r>
              <a:rPr b="0" i="0" lang="fr-FR" sz="1800" u="none" cap="none" strike="noStrike">
                <a:solidFill>
                  <a:srgbClr val="8DCAB6"/>
                </a:solidFill>
                <a:latin typeface="Montserrat"/>
                <a:ea typeface="Montserrat"/>
                <a:cs typeface="Montserrat"/>
                <a:sym typeface="Montserrat"/>
              </a:rPr>
              <a:t>FUSION</a:t>
            </a:r>
            <a:br>
              <a:rPr b="0" i="0" lang="fr-FR" sz="6000" u="none" cap="none" strike="noStrike">
                <a:solidFill>
                  <a:srgbClr val="8DCAB6"/>
                </a:solidFill>
                <a:latin typeface="Montserrat"/>
                <a:ea typeface="Montserrat"/>
                <a:cs typeface="Montserrat"/>
                <a:sym typeface="Montserrat"/>
              </a:rPr>
            </a:br>
            <a:r>
              <a:rPr b="1" i="0" lang="fr-FR" sz="2500" u="none" cap="none" strike="noStrike">
                <a:solidFill>
                  <a:srgbClr val="8DCAB6"/>
                </a:solidFill>
                <a:latin typeface="Montserrat Black"/>
                <a:ea typeface="Montserrat Black"/>
                <a:cs typeface="Montserrat Black"/>
                <a:sym typeface="Montserrat Black"/>
              </a:rPr>
              <a:t>SEL-JEM</a:t>
            </a:r>
            <a:endParaRPr b="0" i="0" sz="1400" u="none" cap="none" strike="noStrike">
              <a:solidFill>
                <a:srgbClr val="000000"/>
              </a:solidFill>
              <a:latin typeface="Arial"/>
              <a:ea typeface="Arial"/>
              <a:cs typeface="Arial"/>
              <a:sym typeface="Arial"/>
            </a:endParaRPr>
          </a:p>
        </p:txBody>
      </p:sp>
      <p:pic>
        <p:nvPicPr>
          <p:cNvPr id="212" name="Google Shape;212;gf469b3efe1_0_13"/>
          <p:cNvPicPr preferRelativeResize="0"/>
          <p:nvPr/>
        </p:nvPicPr>
        <p:blipFill rotWithShape="1">
          <a:blip r:embed="rId3">
            <a:alphaModFix/>
          </a:blip>
          <a:srcRect b="0" l="0" r="0" t="0"/>
          <a:stretch/>
        </p:blipFill>
        <p:spPr>
          <a:xfrm>
            <a:off x="7221800" y="2724400"/>
            <a:ext cx="4639100" cy="3276350"/>
          </a:xfrm>
          <a:prstGeom prst="rect">
            <a:avLst/>
          </a:prstGeom>
          <a:noFill/>
          <a:ln>
            <a:noFill/>
          </a:ln>
        </p:spPr>
      </p:pic>
      <p:pic>
        <p:nvPicPr>
          <p:cNvPr id="213" name="Google Shape;213;gf469b3efe1_0_13"/>
          <p:cNvPicPr preferRelativeResize="0"/>
          <p:nvPr/>
        </p:nvPicPr>
        <p:blipFill rotWithShape="1">
          <a:blip r:embed="rId4">
            <a:alphaModFix/>
          </a:blip>
          <a:srcRect b="0" l="9239" r="0" t="0"/>
          <a:stretch/>
        </p:blipFill>
        <p:spPr>
          <a:xfrm>
            <a:off x="671000" y="1488100"/>
            <a:ext cx="5093775" cy="2806175"/>
          </a:xfrm>
          <a:prstGeom prst="rect">
            <a:avLst/>
          </a:prstGeom>
          <a:noFill/>
          <a:ln>
            <a:noFill/>
          </a:ln>
        </p:spPr>
      </p:pic>
      <p:sp>
        <p:nvSpPr>
          <p:cNvPr id="214" name="Google Shape;214;gf469b3efe1_0_13"/>
          <p:cNvSpPr/>
          <p:nvPr/>
        </p:nvSpPr>
        <p:spPr>
          <a:xfrm>
            <a:off x="5935221" y="196488"/>
            <a:ext cx="2631300" cy="2631300"/>
          </a:xfrm>
          <a:prstGeom prst="ellipse">
            <a:avLst/>
          </a:prstGeom>
          <a:solidFill>
            <a:srgbClr val="8DCAB6"/>
          </a:solidFill>
          <a:ln>
            <a:noFill/>
          </a:ln>
          <a:effectLst>
            <a:outerShdw blurRad="533400" sx="72000" rotWithShape="0" algn="ctr" dir="3840000" dist="190500" sy="72000">
              <a:srgbClr val="000000">
                <a:alpha val="5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1" i="0" lang="fr-FR" sz="1700" u="none" cap="none" strike="noStrike">
                <a:solidFill>
                  <a:srgbClr val="5A5955"/>
                </a:solidFill>
                <a:latin typeface="Montserrat Black"/>
                <a:ea typeface="Montserrat Black"/>
                <a:cs typeface="Montserrat Black"/>
                <a:sym typeface="Montserrat Black"/>
              </a:rPr>
              <a:t>BENNE IDEE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219" name="Shape 219"/>
        <p:cNvGrpSpPr/>
        <p:nvPr/>
      </p:nvGrpSpPr>
      <p:grpSpPr>
        <a:xfrm>
          <a:off x="0" y="0"/>
          <a:ext cx="0" cy="0"/>
          <a:chOff x="0" y="0"/>
          <a:chExt cx="0" cy="0"/>
        </a:xfrm>
      </p:grpSpPr>
      <p:sp>
        <p:nvSpPr>
          <p:cNvPr id="220" name="Google Shape;220;gf469b3efe1_0_39"/>
          <p:cNvSpPr/>
          <p:nvPr/>
        </p:nvSpPr>
        <p:spPr>
          <a:xfrm>
            <a:off x="0" y="6000750"/>
            <a:ext cx="12192000" cy="857400"/>
          </a:xfrm>
          <a:prstGeom prst="rect">
            <a:avLst/>
          </a:prstGeom>
          <a:solidFill>
            <a:srgbClr val="0052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21" name="Google Shape;221;gf469b3efe1_0_39"/>
          <p:cNvSpPr txBox="1"/>
          <p:nvPr/>
        </p:nvSpPr>
        <p:spPr>
          <a:xfrm>
            <a:off x="595313" y="478310"/>
            <a:ext cx="1990800" cy="8574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8DCAB6"/>
              </a:buClr>
              <a:buSzPts val="1800"/>
              <a:buFont typeface="Montserrat"/>
              <a:buNone/>
            </a:pPr>
            <a:r>
              <a:rPr b="0" i="0" lang="fr-FR" sz="1800" u="none" cap="none" strike="noStrike">
                <a:solidFill>
                  <a:srgbClr val="8DCAB6"/>
                </a:solidFill>
                <a:latin typeface="Montserrat"/>
                <a:ea typeface="Montserrat"/>
                <a:cs typeface="Montserrat"/>
                <a:sym typeface="Montserrat"/>
              </a:rPr>
              <a:t>FUSION</a:t>
            </a:r>
            <a:br>
              <a:rPr b="0" i="0" lang="fr-FR" sz="6000" u="none" cap="none" strike="noStrike">
                <a:solidFill>
                  <a:srgbClr val="8DCAB6"/>
                </a:solidFill>
                <a:latin typeface="Montserrat"/>
                <a:ea typeface="Montserrat"/>
                <a:cs typeface="Montserrat"/>
                <a:sym typeface="Montserrat"/>
              </a:rPr>
            </a:br>
            <a:r>
              <a:rPr b="1" i="0" lang="fr-FR" sz="2500" u="none" cap="none" strike="noStrike">
                <a:solidFill>
                  <a:srgbClr val="8DCAB6"/>
                </a:solidFill>
                <a:latin typeface="Montserrat Black"/>
                <a:ea typeface="Montserrat Black"/>
                <a:cs typeface="Montserrat Black"/>
                <a:sym typeface="Montserrat Black"/>
              </a:rPr>
              <a:t>SEL-JEM</a:t>
            </a:r>
            <a:endParaRPr b="0" i="0" sz="1400" u="none" cap="none" strike="noStrike">
              <a:solidFill>
                <a:srgbClr val="000000"/>
              </a:solidFill>
              <a:latin typeface="Arial"/>
              <a:ea typeface="Arial"/>
              <a:cs typeface="Arial"/>
              <a:sym typeface="Arial"/>
            </a:endParaRPr>
          </a:p>
        </p:txBody>
      </p:sp>
      <p:pic>
        <p:nvPicPr>
          <p:cNvPr id="222" name="Google Shape;222;gf469b3efe1_0_39"/>
          <p:cNvPicPr preferRelativeResize="0"/>
          <p:nvPr/>
        </p:nvPicPr>
        <p:blipFill rotWithShape="1">
          <a:blip r:embed="rId3">
            <a:alphaModFix/>
          </a:blip>
          <a:srcRect b="24270" l="0" r="0" t="10276"/>
          <a:stretch/>
        </p:blipFill>
        <p:spPr>
          <a:xfrm>
            <a:off x="3047500" y="354700"/>
            <a:ext cx="2536600" cy="2964850"/>
          </a:xfrm>
          <a:prstGeom prst="rect">
            <a:avLst/>
          </a:prstGeom>
          <a:noFill/>
          <a:ln>
            <a:noFill/>
          </a:ln>
        </p:spPr>
      </p:pic>
      <p:pic>
        <p:nvPicPr>
          <p:cNvPr id="223" name="Google Shape;223;gf469b3efe1_0_39"/>
          <p:cNvPicPr preferRelativeResize="0"/>
          <p:nvPr/>
        </p:nvPicPr>
        <p:blipFill rotWithShape="1">
          <a:blip r:embed="rId4">
            <a:alphaModFix/>
          </a:blip>
          <a:srcRect b="0" l="23291" r="16798" t="0"/>
          <a:stretch/>
        </p:blipFill>
        <p:spPr>
          <a:xfrm>
            <a:off x="322425" y="1532300"/>
            <a:ext cx="2536600" cy="2376400"/>
          </a:xfrm>
          <a:prstGeom prst="rect">
            <a:avLst/>
          </a:prstGeom>
          <a:noFill/>
          <a:ln>
            <a:noFill/>
          </a:ln>
        </p:spPr>
      </p:pic>
      <p:pic>
        <p:nvPicPr>
          <p:cNvPr id="224" name="Google Shape;224;gf469b3efe1_0_39"/>
          <p:cNvPicPr preferRelativeResize="0"/>
          <p:nvPr/>
        </p:nvPicPr>
        <p:blipFill rotWithShape="1">
          <a:blip r:embed="rId5">
            <a:alphaModFix/>
          </a:blip>
          <a:srcRect b="0" l="10458" r="0" t="0"/>
          <a:stretch/>
        </p:blipFill>
        <p:spPr>
          <a:xfrm>
            <a:off x="780274" y="4105300"/>
            <a:ext cx="3791352" cy="2376400"/>
          </a:xfrm>
          <a:prstGeom prst="rect">
            <a:avLst/>
          </a:prstGeom>
          <a:noFill/>
          <a:ln>
            <a:noFill/>
          </a:ln>
        </p:spPr>
      </p:pic>
      <p:pic>
        <p:nvPicPr>
          <p:cNvPr id="225" name="Google Shape;225;gf469b3efe1_0_39"/>
          <p:cNvPicPr preferRelativeResize="0"/>
          <p:nvPr/>
        </p:nvPicPr>
        <p:blipFill rotWithShape="1">
          <a:blip r:embed="rId6">
            <a:alphaModFix/>
          </a:blip>
          <a:srcRect b="0" l="0" r="0" t="22558"/>
          <a:stretch/>
        </p:blipFill>
        <p:spPr>
          <a:xfrm>
            <a:off x="5084216" y="3701325"/>
            <a:ext cx="4530560" cy="2631299"/>
          </a:xfrm>
          <a:prstGeom prst="rect">
            <a:avLst/>
          </a:prstGeom>
          <a:noFill/>
          <a:ln>
            <a:noFill/>
          </a:ln>
        </p:spPr>
      </p:pic>
      <p:pic>
        <p:nvPicPr>
          <p:cNvPr id="226" name="Google Shape;226;gf469b3efe1_0_39"/>
          <p:cNvPicPr preferRelativeResize="0"/>
          <p:nvPr/>
        </p:nvPicPr>
        <p:blipFill rotWithShape="1">
          <a:blip r:embed="rId7">
            <a:alphaModFix/>
          </a:blip>
          <a:srcRect b="0" l="0" r="0" t="32313"/>
          <a:stretch/>
        </p:blipFill>
        <p:spPr>
          <a:xfrm>
            <a:off x="7301909" y="2046850"/>
            <a:ext cx="4681293" cy="2376399"/>
          </a:xfrm>
          <a:prstGeom prst="rect">
            <a:avLst/>
          </a:prstGeom>
          <a:noFill/>
          <a:ln>
            <a:noFill/>
          </a:ln>
        </p:spPr>
      </p:pic>
      <p:sp>
        <p:nvSpPr>
          <p:cNvPr id="227" name="Google Shape;227;gf469b3efe1_0_39"/>
          <p:cNvSpPr/>
          <p:nvPr/>
        </p:nvSpPr>
        <p:spPr>
          <a:xfrm>
            <a:off x="5851531" y="112963"/>
            <a:ext cx="2631300" cy="2631300"/>
          </a:xfrm>
          <a:prstGeom prst="ellipse">
            <a:avLst/>
          </a:prstGeom>
          <a:solidFill>
            <a:srgbClr val="8DCAB6"/>
          </a:solidFill>
          <a:ln>
            <a:noFill/>
          </a:ln>
          <a:effectLst>
            <a:outerShdw blurRad="533400" sx="72000" rotWithShape="0" algn="ctr" dir="3840000" dist="190500" sy="72000">
              <a:srgbClr val="000000">
                <a:alpha val="5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1" i="0" lang="fr-FR" sz="1700" u="none" cap="none" strike="noStrike">
                <a:solidFill>
                  <a:srgbClr val="5A5955"/>
                </a:solidFill>
                <a:latin typeface="Montserrat Black"/>
                <a:ea typeface="Montserrat Black"/>
                <a:cs typeface="Montserrat Black"/>
                <a:sym typeface="Montserrat Black"/>
              </a:rPr>
              <a:t>JOURNEE DE LA GRATUITE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232" name="Shape 232"/>
        <p:cNvGrpSpPr/>
        <p:nvPr/>
      </p:nvGrpSpPr>
      <p:grpSpPr>
        <a:xfrm>
          <a:off x="0" y="0"/>
          <a:ext cx="0" cy="0"/>
          <a:chOff x="0" y="0"/>
          <a:chExt cx="0" cy="0"/>
        </a:xfrm>
      </p:grpSpPr>
      <p:sp>
        <p:nvSpPr>
          <p:cNvPr id="233" name="Google Shape;233;g13baec87df9_0_2"/>
          <p:cNvSpPr/>
          <p:nvPr/>
        </p:nvSpPr>
        <p:spPr>
          <a:xfrm>
            <a:off x="0" y="6000750"/>
            <a:ext cx="12192000" cy="857400"/>
          </a:xfrm>
          <a:prstGeom prst="rect">
            <a:avLst/>
          </a:prstGeom>
          <a:solidFill>
            <a:srgbClr val="0052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4" name="Google Shape;234;g13baec87df9_0_2"/>
          <p:cNvSpPr txBox="1"/>
          <p:nvPr/>
        </p:nvSpPr>
        <p:spPr>
          <a:xfrm>
            <a:off x="595313" y="478310"/>
            <a:ext cx="1990800" cy="8574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8DCAB6"/>
              </a:buClr>
              <a:buSzPts val="1800"/>
              <a:buFont typeface="Montserrat"/>
              <a:buNone/>
            </a:pPr>
            <a:r>
              <a:rPr b="0" i="0" lang="fr-FR" sz="1800" u="none" cap="none" strike="noStrike">
                <a:solidFill>
                  <a:srgbClr val="8DCAB6"/>
                </a:solidFill>
                <a:latin typeface="Montserrat"/>
                <a:ea typeface="Montserrat"/>
                <a:cs typeface="Montserrat"/>
                <a:sym typeface="Montserrat"/>
              </a:rPr>
              <a:t>FUSION</a:t>
            </a:r>
            <a:br>
              <a:rPr b="0" i="0" lang="fr-FR" sz="6000" u="none" cap="none" strike="noStrike">
                <a:solidFill>
                  <a:srgbClr val="8DCAB6"/>
                </a:solidFill>
                <a:latin typeface="Montserrat"/>
                <a:ea typeface="Montserrat"/>
                <a:cs typeface="Montserrat"/>
                <a:sym typeface="Montserrat"/>
              </a:rPr>
            </a:br>
            <a:r>
              <a:rPr b="1" i="0" lang="fr-FR" sz="2500" u="none" cap="none" strike="noStrike">
                <a:solidFill>
                  <a:srgbClr val="8DCAB6"/>
                </a:solidFill>
                <a:latin typeface="Montserrat Black"/>
                <a:ea typeface="Montserrat Black"/>
                <a:cs typeface="Montserrat Black"/>
                <a:sym typeface="Montserrat Black"/>
              </a:rPr>
              <a:t>SEL-JEM</a:t>
            </a:r>
            <a:endParaRPr b="0" i="0" sz="1400" u="none" cap="none" strike="noStrike">
              <a:solidFill>
                <a:srgbClr val="000000"/>
              </a:solidFill>
              <a:latin typeface="Arial"/>
              <a:ea typeface="Arial"/>
              <a:cs typeface="Arial"/>
              <a:sym typeface="Arial"/>
            </a:endParaRPr>
          </a:p>
        </p:txBody>
      </p:sp>
      <p:sp>
        <p:nvSpPr>
          <p:cNvPr id="235" name="Google Shape;235;g13baec87df9_0_2"/>
          <p:cNvSpPr/>
          <p:nvPr/>
        </p:nvSpPr>
        <p:spPr>
          <a:xfrm>
            <a:off x="5851531" y="112963"/>
            <a:ext cx="2631300" cy="2631300"/>
          </a:xfrm>
          <a:prstGeom prst="ellipse">
            <a:avLst/>
          </a:prstGeom>
          <a:solidFill>
            <a:srgbClr val="8DCAB6"/>
          </a:solidFill>
          <a:ln>
            <a:noFill/>
          </a:ln>
          <a:effectLst>
            <a:outerShdw blurRad="533400" sx="72000" rotWithShape="0" algn="ctr" dir="3840000" dist="190500" sy="72000">
              <a:srgbClr val="000000">
                <a:alpha val="5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1" i="0" lang="fr-FR" sz="1700" u="none" cap="none" strike="noStrike">
                <a:solidFill>
                  <a:srgbClr val="5A5955"/>
                </a:solidFill>
                <a:latin typeface="Montserrat Black"/>
                <a:ea typeface="Montserrat Black"/>
                <a:cs typeface="Montserrat Black"/>
                <a:sym typeface="Montserrat Black"/>
              </a:rPr>
              <a:t>FESTIVAL DU FILM VERT</a:t>
            </a:r>
            <a:endParaRPr b="0" i="0" sz="1400" u="none" cap="none" strike="noStrike">
              <a:solidFill>
                <a:srgbClr val="000000"/>
              </a:solidFill>
              <a:latin typeface="Arial"/>
              <a:ea typeface="Arial"/>
              <a:cs typeface="Arial"/>
              <a:sym typeface="Arial"/>
            </a:endParaRPr>
          </a:p>
        </p:txBody>
      </p:sp>
      <p:pic>
        <p:nvPicPr>
          <p:cNvPr id="236" name="Google Shape;236;g13baec87df9_0_2"/>
          <p:cNvPicPr preferRelativeResize="0"/>
          <p:nvPr/>
        </p:nvPicPr>
        <p:blipFill rotWithShape="1">
          <a:blip r:embed="rId3">
            <a:alphaModFix/>
          </a:blip>
          <a:srcRect b="0" l="0" r="0" t="0"/>
          <a:stretch/>
        </p:blipFill>
        <p:spPr>
          <a:xfrm>
            <a:off x="672056" y="1335706"/>
            <a:ext cx="3404369" cy="4446523"/>
          </a:xfrm>
          <a:prstGeom prst="rect">
            <a:avLst/>
          </a:prstGeom>
          <a:noFill/>
          <a:ln>
            <a:noFill/>
          </a:ln>
        </p:spPr>
      </p:pic>
      <p:pic>
        <p:nvPicPr>
          <p:cNvPr id="237" name="Google Shape;237;g13baec87df9_0_2"/>
          <p:cNvPicPr preferRelativeResize="0"/>
          <p:nvPr/>
        </p:nvPicPr>
        <p:blipFill rotWithShape="1">
          <a:blip r:embed="rId4">
            <a:alphaModFix/>
          </a:blip>
          <a:srcRect b="0" l="0" r="0" t="0"/>
          <a:stretch/>
        </p:blipFill>
        <p:spPr>
          <a:xfrm>
            <a:off x="8096750" y="2363813"/>
            <a:ext cx="4095241" cy="2951687"/>
          </a:xfrm>
          <a:prstGeom prst="rect">
            <a:avLst/>
          </a:prstGeom>
          <a:noFill/>
          <a:ln>
            <a:noFill/>
          </a:ln>
        </p:spPr>
      </p:pic>
      <p:pic>
        <p:nvPicPr>
          <p:cNvPr id="238" name="Google Shape;238;g13baec87df9_0_2"/>
          <p:cNvPicPr preferRelativeResize="0"/>
          <p:nvPr/>
        </p:nvPicPr>
        <p:blipFill rotWithShape="1">
          <a:blip r:embed="rId5">
            <a:alphaModFix/>
          </a:blip>
          <a:srcRect b="0" l="0" r="0" t="0"/>
          <a:stretch/>
        </p:blipFill>
        <p:spPr>
          <a:xfrm>
            <a:off x="4333225" y="3222288"/>
            <a:ext cx="3506726" cy="264316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243" name="Shape 243"/>
        <p:cNvGrpSpPr/>
        <p:nvPr/>
      </p:nvGrpSpPr>
      <p:grpSpPr>
        <a:xfrm>
          <a:off x="0" y="0"/>
          <a:ext cx="0" cy="0"/>
          <a:chOff x="0" y="0"/>
          <a:chExt cx="0" cy="0"/>
        </a:xfrm>
      </p:grpSpPr>
      <p:sp>
        <p:nvSpPr>
          <p:cNvPr id="244" name="Google Shape;244;gf469b3efe1_2_0"/>
          <p:cNvSpPr/>
          <p:nvPr/>
        </p:nvSpPr>
        <p:spPr>
          <a:xfrm>
            <a:off x="0" y="6000750"/>
            <a:ext cx="12192000" cy="857400"/>
          </a:xfrm>
          <a:prstGeom prst="rect">
            <a:avLst/>
          </a:prstGeom>
          <a:solidFill>
            <a:srgbClr val="0052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45" name="Google Shape;245;gf469b3efe1_2_0"/>
          <p:cNvSpPr txBox="1"/>
          <p:nvPr/>
        </p:nvSpPr>
        <p:spPr>
          <a:xfrm>
            <a:off x="595313" y="478310"/>
            <a:ext cx="1990800" cy="8574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8DCAB6"/>
              </a:buClr>
              <a:buSzPts val="1800"/>
              <a:buFont typeface="Montserrat"/>
              <a:buNone/>
            </a:pPr>
            <a:r>
              <a:rPr b="0" i="0" lang="fr-FR" sz="1800" u="none" cap="none" strike="noStrike">
                <a:solidFill>
                  <a:srgbClr val="8DCAB6"/>
                </a:solidFill>
                <a:latin typeface="Montserrat"/>
                <a:ea typeface="Montserrat"/>
                <a:cs typeface="Montserrat"/>
                <a:sym typeface="Montserrat"/>
              </a:rPr>
              <a:t>FUSION</a:t>
            </a:r>
            <a:br>
              <a:rPr b="0" i="0" lang="fr-FR" sz="6000" u="none" cap="none" strike="noStrike">
                <a:solidFill>
                  <a:srgbClr val="8DCAB6"/>
                </a:solidFill>
                <a:latin typeface="Montserrat"/>
                <a:ea typeface="Montserrat"/>
                <a:cs typeface="Montserrat"/>
                <a:sym typeface="Montserrat"/>
              </a:rPr>
            </a:br>
            <a:r>
              <a:rPr b="1" i="0" lang="fr-FR" sz="2500" u="none" cap="none" strike="noStrike">
                <a:solidFill>
                  <a:srgbClr val="8DCAB6"/>
                </a:solidFill>
                <a:latin typeface="Montserrat Black"/>
                <a:ea typeface="Montserrat Black"/>
                <a:cs typeface="Montserrat Black"/>
                <a:sym typeface="Montserrat Black"/>
              </a:rPr>
              <a:t>SEL-JEM</a:t>
            </a:r>
            <a:endParaRPr b="0" i="0" sz="1400" u="none" cap="none" strike="noStrike">
              <a:solidFill>
                <a:srgbClr val="000000"/>
              </a:solidFill>
              <a:latin typeface="Arial"/>
              <a:ea typeface="Arial"/>
              <a:cs typeface="Arial"/>
              <a:sym typeface="Arial"/>
            </a:endParaRPr>
          </a:p>
        </p:txBody>
      </p:sp>
      <p:pic>
        <p:nvPicPr>
          <p:cNvPr id="246" name="Google Shape;246;gf469b3efe1_2_0"/>
          <p:cNvPicPr preferRelativeResize="0"/>
          <p:nvPr/>
        </p:nvPicPr>
        <p:blipFill rotWithShape="1">
          <a:blip r:embed="rId3">
            <a:alphaModFix/>
          </a:blip>
          <a:srcRect b="0" l="0" r="0" t="0"/>
          <a:stretch/>
        </p:blipFill>
        <p:spPr>
          <a:xfrm>
            <a:off x="2715475" y="420376"/>
            <a:ext cx="2853599" cy="2016504"/>
          </a:xfrm>
          <a:prstGeom prst="rect">
            <a:avLst/>
          </a:prstGeom>
          <a:noFill/>
          <a:ln>
            <a:noFill/>
          </a:ln>
        </p:spPr>
      </p:pic>
      <p:pic>
        <p:nvPicPr>
          <p:cNvPr id="247" name="Google Shape;247;gf469b3efe1_2_0"/>
          <p:cNvPicPr preferRelativeResize="0"/>
          <p:nvPr/>
        </p:nvPicPr>
        <p:blipFill rotWithShape="1">
          <a:blip r:embed="rId4">
            <a:alphaModFix/>
          </a:blip>
          <a:srcRect b="0" l="0" r="0" t="0"/>
          <a:stretch/>
        </p:blipFill>
        <p:spPr>
          <a:xfrm>
            <a:off x="226600" y="2613000"/>
            <a:ext cx="4826400" cy="2707599"/>
          </a:xfrm>
          <a:prstGeom prst="rect">
            <a:avLst/>
          </a:prstGeom>
          <a:noFill/>
          <a:ln>
            <a:noFill/>
          </a:ln>
        </p:spPr>
      </p:pic>
      <p:pic>
        <p:nvPicPr>
          <p:cNvPr id="248" name="Google Shape;248;gf469b3efe1_2_0"/>
          <p:cNvPicPr preferRelativeResize="0"/>
          <p:nvPr/>
        </p:nvPicPr>
        <p:blipFill rotWithShape="1">
          <a:blip r:embed="rId5">
            <a:alphaModFix/>
          </a:blip>
          <a:srcRect b="0" l="0" r="0" t="0"/>
          <a:stretch/>
        </p:blipFill>
        <p:spPr>
          <a:xfrm>
            <a:off x="7553503" y="1221598"/>
            <a:ext cx="4257250" cy="3192925"/>
          </a:xfrm>
          <a:prstGeom prst="rect">
            <a:avLst/>
          </a:prstGeom>
          <a:noFill/>
          <a:ln>
            <a:noFill/>
          </a:ln>
        </p:spPr>
      </p:pic>
      <p:pic>
        <p:nvPicPr>
          <p:cNvPr id="249" name="Google Shape;249;gf469b3efe1_2_0"/>
          <p:cNvPicPr preferRelativeResize="0"/>
          <p:nvPr/>
        </p:nvPicPr>
        <p:blipFill rotWithShape="1">
          <a:blip r:embed="rId6">
            <a:alphaModFix/>
          </a:blip>
          <a:srcRect b="0" l="0" r="0" t="0"/>
          <a:stretch/>
        </p:blipFill>
        <p:spPr>
          <a:xfrm>
            <a:off x="5465950" y="3759989"/>
            <a:ext cx="4366099" cy="2822662"/>
          </a:xfrm>
          <a:prstGeom prst="rect">
            <a:avLst/>
          </a:prstGeom>
          <a:noFill/>
          <a:ln>
            <a:noFill/>
          </a:ln>
        </p:spPr>
      </p:pic>
      <p:sp>
        <p:nvSpPr>
          <p:cNvPr id="250" name="Google Shape;250;gf469b3efe1_2_0"/>
          <p:cNvSpPr/>
          <p:nvPr/>
        </p:nvSpPr>
        <p:spPr>
          <a:xfrm>
            <a:off x="5698431" y="112963"/>
            <a:ext cx="2631300" cy="2631300"/>
          </a:xfrm>
          <a:prstGeom prst="ellipse">
            <a:avLst/>
          </a:prstGeom>
          <a:solidFill>
            <a:srgbClr val="8DCAB6"/>
          </a:solidFill>
          <a:ln>
            <a:noFill/>
          </a:ln>
          <a:effectLst>
            <a:outerShdw blurRad="533400" sx="72000" rotWithShape="0" algn="ctr" dir="3840000" dist="190500" sy="72000">
              <a:srgbClr val="000000">
                <a:alpha val="564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1" i="0" lang="fr-FR" sz="1700" u="none" cap="none" strike="noStrike">
                <a:solidFill>
                  <a:srgbClr val="5A5955"/>
                </a:solidFill>
                <a:latin typeface="Montserrat Black"/>
                <a:ea typeface="Montserrat Black"/>
                <a:cs typeface="Montserrat Black"/>
                <a:sym typeface="Montserrat Black"/>
              </a:rPr>
              <a:t>Epi’Vrac</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255" name="Shape 255"/>
        <p:cNvGrpSpPr/>
        <p:nvPr/>
      </p:nvGrpSpPr>
      <p:grpSpPr>
        <a:xfrm>
          <a:off x="0" y="0"/>
          <a:ext cx="0" cy="0"/>
          <a:chOff x="0" y="0"/>
          <a:chExt cx="0" cy="0"/>
        </a:xfrm>
      </p:grpSpPr>
      <p:sp>
        <p:nvSpPr>
          <p:cNvPr id="256" name="Google Shape;256;p4"/>
          <p:cNvSpPr/>
          <p:nvPr/>
        </p:nvSpPr>
        <p:spPr>
          <a:xfrm>
            <a:off x="0" y="6000750"/>
            <a:ext cx="12192000" cy="857400"/>
          </a:xfrm>
          <a:prstGeom prst="rect">
            <a:avLst/>
          </a:prstGeom>
          <a:solidFill>
            <a:srgbClr val="0052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57" name="Google Shape;257;p4"/>
          <p:cNvSpPr txBox="1"/>
          <p:nvPr/>
        </p:nvSpPr>
        <p:spPr>
          <a:xfrm>
            <a:off x="528637" y="1089190"/>
            <a:ext cx="11134800" cy="96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0F0F0"/>
              </a:buClr>
              <a:buSzPts val="6000"/>
              <a:buFont typeface="Montserrat Light"/>
              <a:buNone/>
            </a:pPr>
            <a:r>
              <a:rPr lang="fr-FR" sz="6000">
                <a:solidFill>
                  <a:srgbClr val="F0F0F0"/>
                </a:solidFill>
                <a:latin typeface="Montserrat Light"/>
                <a:ea typeface="Montserrat Light"/>
                <a:cs typeface="Montserrat Light"/>
                <a:sym typeface="Montserrat Light"/>
              </a:rPr>
              <a:t>NOUVEAU NOM</a:t>
            </a:r>
            <a:endParaRPr b="0" i="0" sz="1400" u="none" cap="none" strike="noStrike">
              <a:solidFill>
                <a:srgbClr val="000000"/>
              </a:solidFill>
              <a:latin typeface="Arial"/>
              <a:ea typeface="Arial"/>
              <a:cs typeface="Arial"/>
              <a:sym typeface="Arial"/>
            </a:endParaRPr>
          </a:p>
        </p:txBody>
      </p:sp>
      <p:sp>
        <p:nvSpPr>
          <p:cNvPr id="258" name="Google Shape;258;p4"/>
          <p:cNvSpPr txBox="1"/>
          <p:nvPr/>
        </p:nvSpPr>
        <p:spPr>
          <a:xfrm>
            <a:off x="595313" y="478310"/>
            <a:ext cx="1990725" cy="85725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8DCAB6"/>
              </a:buClr>
              <a:buSzPts val="1800"/>
              <a:buFont typeface="Montserrat"/>
              <a:buNone/>
            </a:pPr>
            <a:r>
              <a:rPr b="0" i="0" lang="fr-FR" sz="1800" u="none" cap="none" strike="noStrike">
                <a:solidFill>
                  <a:srgbClr val="8DCAB6"/>
                </a:solidFill>
                <a:latin typeface="Montserrat"/>
                <a:ea typeface="Montserrat"/>
                <a:cs typeface="Montserrat"/>
                <a:sym typeface="Montserrat"/>
              </a:rPr>
              <a:t>FUSION</a:t>
            </a:r>
            <a:br>
              <a:rPr b="0" i="0" lang="fr-FR" sz="6000" u="none" cap="none" strike="noStrike">
                <a:solidFill>
                  <a:srgbClr val="8DCAB6"/>
                </a:solidFill>
                <a:latin typeface="Montserrat"/>
                <a:ea typeface="Montserrat"/>
                <a:cs typeface="Montserrat"/>
                <a:sym typeface="Montserrat"/>
              </a:rPr>
            </a:br>
            <a:r>
              <a:rPr b="1" i="0" lang="fr-FR" sz="2500" u="none" cap="none" strike="noStrike">
                <a:solidFill>
                  <a:srgbClr val="8DCAB6"/>
                </a:solidFill>
                <a:latin typeface="Montserrat Black"/>
                <a:ea typeface="Montserrat Black"/>
                <a:cs typeface="Montserrat Black"/>
                <a:sym typeface="Montserrat Black"/>
              </a:rPr>
              <a:t>SEL-JEM</a:t>
            </a:r>
            <a:endParaRPr b="0" i="0" sz="1400" u="none" cap="none" strike="noStrike">
              <a:solidFill>
                <a:srgbClr val="000000"/>
              </a:solidFill>
              <a:latin typeface="Arial"/>
              <a:ea typeface="Arial"/>
              <a:cs typeface="Arial"/>
              <a:sym typeface="Arial"/>
            </a:endParaRPr>
          </a:p>
        </p:txBody>
      </p:sp>
      <p:sp>
        <p:nvSpPr>
          <p:cNvPr id="259" name="Google Shape;259;p4"/>
          <p:cNvSpPr/>
          <p:nvPr/>
        </p:nvSpPr>
        <p:spPr>
          <a:xfrm>
            <a:off x="1098250" y="2312766"/>
            <a:ext cx="10673700" cy="3570900"/>
          </a:xfrm>
          <a:prstGeom prst="rect">
            <a:avLst/>
          </a:prstGeom>
          <a:solidFill>
            <a:srgbClr val="006C6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a:t>
            </a:r>
            <a:r>
              <a:rPr lang="fr-FR" sz="3100">
                <a:solidFill>
                  <a:srgbClr val="8DCAB6"/>
                </a:solidFill>
                <a:latin typeface="Montserrat"/>
                <a:ea typeface="Montserrat"/>
                <a:cs typeface="Montserrat"/>
                <a:sym typeface="Montserrat"/>
              </a:rPr>
              <a:t>Le SEL en mouvement (SEM)</a:t>
            </a:r>
            <a:endParaRPr sz="3100">
              <a:solidFill>
                <a:srgbClr val="8DCAB6"/>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sz="2800">
              <a:solidFill>
                <a:srgbClr val="8DCAB6"/>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lang="fr-FR" sz="2000">
                <a:solidFill>
                  <a:srgbClr val="8DCAB6"/>
                </a:solidFill>
                <a:latin typeface="Montserrat"/>
                <a:ea typeface="Montserrat"/>
                <a:cs typeface="Montserrat"/>
                <a:sym typeface="Montserrat"/>
              </a:rPr>
              <a:t>G</a:t>
            </a:r>
            <a:r>
              <a:rPr lang="fr-FR" sz="2000">
                <a:solidFill>
                  <a:srgbClr val="8DCAB6"/>
                </a:solidFill>
                <a:latin typeface="Montserrat"/>
                <a:ea typeface="Montserrat"/>
                <a:cs typeface="Montserrat"/>
                <a:sym typeface="Montserrat"/>
              </a:rPr>
              <a:t>râce à un processus mené par une médiatrice externe (Rozenn), le nouveau nom </a:t>
            </a:r>
            <a:r>
              <a:rPr lang="fr-FR" sz="2000">
                <a:solidFill>
                  <a:srgbClr val="8DCAB6"/>
                </a:solidFill>
                <a:latin typeface="Montserrat"/>
                <a:ea typeface="Montserrat"/>
                <a:cs typeface="Montserrat"/>
                <a:sym typeface="Montserrat"/>
              </a:rPr>
              <a:t> a émergé </a:t>
            </a:r>
            <a:r>
              <a:rPr lang="fr-FR" sz="2000">
                <a:solidFill>
                  <a:srgbClr val="8DCAB6"/>
                </a:solidFill>
                <a:latin typeface="Montserrat"/>
                <a:ea typeface="Montserrat"/>
                <a:cs typeface="Montserrat"/>
                <a:sym typeface="Montserrat"/>
              </a:rPr>
              <a:t>le jour de la séance d’information sur la fusion, le 9.7.22.</a:t>
            </a:r>
            <a:endParaRPr sz="2000">
              <a:solidFill>
                <a:srgbClr val="8DCAB6"/>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sz="2800">
              <a:solidFill>
                <a:srgbClr val="8DCAB6"/>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264" name="Shape 264"/>
        <p:cNvGrpSpPr/>
        <p:nvPr/>
      </p:nvGrpSpPr>
      <p:grpSpPr>
        <a:xfrm>
          <a:off x="0" y="0"/>
          <a:ext cx="0" cy="0"/>
          <a:chOff x="0" y="0"/>
          <a:chExt cx="0" cy="0"/>
        </a:xfrm>
      </p:grpSpPr>
      <p:sp>
        <p:nvSpPr>
          <p:cNvPr id="265" name="Google Shape;265;p8"/>
          <p:cNvSpPr/>
          <p:nvPr/>
        </p:nvSpPr>
        <p:spPr>
          <a:xfrm>
            <a:off x="0" y="6000750"/>
            <a:ext cx="12192000" cy="857400"/>
          </a:xfrm>
          <a:prstGeom prst="rect">
            <a:avLst/>
          </a:prstGeom>
          <a:solidFill>
            <a:srgbClr val="0052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66" name="Google Shape;266;p8"/>
          <p:cNvSpPr txBox="1"/>
          <p:nvPr/>
        </p:nvSpPr>
        <p:spPr>
          <a:xfrm>
            <a:off x="528637" y="1317790"/>
            <a:ext cx="11134725" cy="9675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0F0F0"/>
              </a:buClr>
              <a:buSzPts val="6000"/>
              <a:buFont typeface="Montserrat Light"/>
              <a:buNone/>
            </a:pPr>
            <a:r>
              <a:rPr b="0" i="0" lang="fr-FR" sz="6000" u="none" cap="none" strike="noStrike">
                <a:solidFill>
                  <a:srgbClr val="F0F0F0"/>
                </a:solidFill>
                <a:latin typeface="Montserrat Light"/>
                <a:ea typeface="Montserrat Light"/>
                <a:cs typeface="Montserrat Light"/>
                <a:sym typeface="Montserrat Light"/>
              </a:rPr>
              <a:t>RAISON D'ÊTRE</a:t>
            </a:r>
            <a:endParaRPr b="0" i="0" sz="1400" u="none" cap="none" strike="noStrike">
              <a:solidFill>
                <a:srgbClr val="000000"/>
              </a:solidFill>
              <a:latin typeface="Arial"/>
              <a:ea typeface="Arial"/>
              <a:cs typeface="Arial"/>
              <a:sym typeface="Arial"/>
            </a:endParaRPr>
          </a:p>
        </p:txBody>
      </p:sp>
      <p:sp>
        <p:nvSpPr>
          <p:cNvPr id="267" name="Google Shape;267;p8"/>
          <p:cNvSpPr txBox="1"/>
          <p:nvPr/>
        </p:nvSpPr>
        <p:spPr>
          <a:xfrm>
            <a:off x="595313" y="478310"/>
            <a:ext cx="1990725" cy="85725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8DCAB6"/>
              </a:buClr>
              <a:buSzPts val="1800"/>
              <a:buFont typeface="Montserrat"/>
              <a:buNone/>
            </a:pPr>
            <a:r>
              <a:rPr b="0" i="0" lang="fr-FR" sz="1800" u="none" cap="none" strike="noStrike">
                <a:solidFill>
                  <a:srgbClr val="8DCAB6"/>
                </a:solidFill>
                <a:latin typeface="Montserrat"/>
                <a:ea typeface="Montserrat"/>
                <a:cs typeface="Montserrat"/>
                <a:sym typeface="Montserrat"/>
              </a:rPr>
              <a:t>FUSION</a:t>
            </a:r>
            <a:br>
              <a:rPr b="0" i="0" lang="fr-FR" sz="6000" u="none" cap="none" strike="noStrike">
                <a:solidFill>
                  <a:srgbClr val="8DCAB6"/>
                </a:solidFill>
                <a:latin typeface="Montserrat"/>
                <a:ea typeface="Montserrat"/>
                <a:cs typeface="Montserrat"/>
                <a:sym typeface="Montserrat"/>
              </a:rPr>
            </a:br>
            <a:r>
              <a:rPr b="1" i="0" lang="fr-FR" sz="2500" u="none" cap="none" strike="noStrike">
                <a:solidFill>
                  <a:srgbClr val="8DCAB6"/>
                </a:solidFill>
                <a:latin typeface="Montserrat Black"/>
                <a:ea typeface="Montserrat Black"/>
                <a:cs typeface="Montserrat Black"/>
                <a:sym typeface="Montserrat Black"/>
              </a:rPr>
              <a:t>SEL-JEM</a:t>
            </a:r>
            <a:endParaRPr b="0" i="0" sz="1400" u="none" cap="none" strike="noStrike">
              <a:solidFill>
                <a:srgbClr val="000000"/>
              </a:solidFill>
              <a:latin typeface="Arial"/>
              <a:ea typeface="Arial"/>
              <a:cs typeface="Arial"/>
              <a:sym typeface="Arial"/>
            </a:endParaRPr>
          </a:p>
        </p:txBody>
      </p:sp>
      <p:sp>
        <p:nvSpPr>
          <p:cNvPr id="268" name="Google Shape;268;p8"/>
          <p:cNvSpPr/>
          <p:nvPr/>
        </p:nvSpPr>
        <p:spPr>
          <a:xfrm>
            <a:off x="9129605" y="607506"/>
            <a:ext cx="2853472" cy="461665"/>
          </a:xfrm>
          <a:prstGeom prst="rect">
            <a:avLst/>
          </a:prstGeom>
          <a:solidFill>
            <a:srgbClr val="8DCAB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A5955"/>
              </a:buClr>
              <a:buSzPts val="2400"/>
              <a:buFont typeface="Montserrat Medium"/>
              <a:buNone/>
            </a:pPr>
            <a:r>
              <a:rPr b="0" i="0" lang="fr-FR" sz="2400" u="none" cap="none" strike="noStrike">
                <a:solidFill>
                  <a:srgbClr val="5A5955"/>
                </a:solidFill>
                <a:latin typeface="Montserrat Medium"/>
                <a:ea typeface="Montserrat Medium"/>
                <a:cs typeface="Montserrat Medium"/>
                <a:sym typeface="Montserrat Medium"/>
              </a:rPr>
              <a:t>PARTIE 1</a:t>
            </a:r>
            <a:endParaRPr b="0" i="0" sz="1400" u="none" cap="none" strike="noStrike">
              <a:solidFill>
                <a:srgbClr val="000000"/>
              </a:solidFill>
              <a:latin typeface="Arial"/>
              <a:ea typeface="Arial"/>
              <a:cs typeface="Arial"/>
              <a:sym typeface="Arial"/>
            </a:endParaRPr>
          </a:p>
        </p:txBody>
      </p:sp>
      <p:cxnSp>
        <p:nvCxnSpPr>
          <p:cNvPr id="269" name="Google Shape;269;p8"/>
          <p:cNvCxnSpPr/>
          <p:nvPr/>
        </p:nvCxnSpPr>
        <p:spPr>
          <a:xfrm rot="10800000">
            <a:off x="232098" y="4067909"/>
            <a:ext cx="11727900" cy="0"/>
          </a:xfrm>
          <a:prstGeom prst="straightConnector1">
            <a:avLst/>
          </a:prstGeom>
          <a:noFill/>
          <a:ln cap="flat" cmpd="sng" w="9525">
            <a:solidFill>
              <a:schemeClr val="lt1"/>
            </a:solidFill>
            <a:prstDash val="solid"/>
            <a:miter lim="800000"/>
            <a:headEnd len="sm" w="sm" type="none"/>
            <a:tailEnd len="sm" w="sm" type="none"/>
          </a:ln>
        </p:spPr>
      </p:cxnSp>
      <p:sp>
        <p:nvSpPr>
          <p:cNvPr id="270" name="Google Shape;270;p8"/>
          <p:cNvSpPr/>
          <p:nvPr/>
        </p:nvSpPr>
        <p:spPr>
          <a:xfrm>
            <a:off x="646250" y="2332850"/>
            <a:ext cx="10340100" cy="3470100"/>
          </a:xfrm>
          <a:prstGeom prst="ellipse">
            <a:avLst/>
          </a:prstGeom>
          <a:solidFill>
            <a:srgbClr val="8DCAB6"/>
          </a:solidFill>
          <a:ln>
            <a:noFill/>
          </a:ln>
          <a:effectLst>
            <a:outerShdw blurRad="533400" sx="72000" rotWithShape="0" algn="ctr" dir="3840000" dist="190500" sy="72000">
              <a:srgbClr val="000000">
                <a:alpha val="5647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300"/>
              <a:buFont typeface="Arial"/>
              <a:buNone/>
            </a:pPr>
            <a:r>
              <a:rPr b="1" i="0" lang="fr-FR" sz="2300" u="none" cap="none" strike="noStrike">
                <a:solidFill>
                  <a:srgbClr val="5A5955"/>
                </a:solidFill>
                <a:latin typeface="Montserrat Black"/>
                <a:ea typeface="Montserrat Black"/>
                <a:cs typeface="Montserrat Black"/>
                <a:sym typeface="Montserrat Black"/>
              </a:rPr>
              <a:t>Le </a:t>
            </a:r>
            <a:r>
              <a:rPr b="1" i="1" lang="fr-FR" sz="3200" u="none" cap="none" strike="noStrike">
                <a:solidFill>
                  <a:srgbClr val="5A5955"/>
                </a:solidFill>
                <a:latin typeface="Caveat"/>
                <a:ea typeface="Caveat"/>
                <a:cs typeface="Caveat"/>
                <a:sym typeface="Caveat"/>
              </a:rPr>
              <a:t>SEL en mouvement</a:t>
            </a:r>
            <a:endParaRPr b="1" i="1" sz="3200" u="none" cap="none" strike="noStrike">
              <a:solidFill>
                <a:srgbClr val="5A5955"/>
              </a:solidFill>
              <a:latin typeface="Caveat"/>
              <a:ea typeface="Caveat"/>
              <a:cs typeface="Caveat"/>
              <a:sym typeface="Caveat"/>
            </a:endParaRPr>
          </a:p>
          <a:p>
            <a:pPr indent="0" lvl="0" marL="0" marR="0" rtl="0" algn="ctr">
              <a:lnSpc>
                <a:spcPct val="100000"/>
              </a:lnSpc>
              <a:spcBef>
                <a:spcPts val="0"/>
              </a:spcBef>
              <a:spcAft>
                <a:spcPts val="0"/>
              </a:spcAft>
              <a:buClr>
                <a:srgbClr val="000000"/>
              </a:buClr>
              <a:buSzPts val="2300"/>
              <a:buFont typeface="Arial"/>
              <a:buNone/>
            </a:pPr>
            <a:r>
              <a:rPr b="1" i="0" lang="fr-FR" sz="2300" u="none" cap="none" strike="noStrike">
                <a:solidFill>
                  <a:srgbClr val="5A5955"/>
                </a:solidFill>
                <a:latin typeface="Montserrat Black"/>
                <a:ea typeface="Montserrat Black"/>
                <a:cs typeface="Montserrat Black"/>
                <a:sym typeface="Montserrat Black"/>
              </a:rPr>
              <a:t>est une association citoyenne,</a:t>
            </a:r>
            <a:endParaRPr b="1" i="0" sz="2300" u="none" cap="none" strike="noStrike">
              <a:solidFill>
                <a:srgbClr val="5A5955"/>
              </a:solidFill>
              <a:latin typeface="Montserrat Black"/>
              <a:ea typeface="Montserrat Black"/>
              <a:cs typeface="Montserrat Black"/>
              <a:sym typeface="Montserrat Black"/>
            </a:endParaRPr>
          </a:p>
          <a:p>
            <a:pPr indent="0" lvl="0" marL="0" marR="0" rtl="0" algn="ctr">
              <a:lnSpc>
                <a:spcPct val="100000"/>
              </a:lnSpc>
              <a:spcBef>
                <a:spcPts val="0"/>
              </a:spcBef>
              <a:spcAft>
                <a:spcPts val="0"/>
              </a:spcAft>
              <a:buClr>
                <a:srgbClr val="000000"/>
              </a:buClr>
              <a:buSzPts val="2300"/>
              <a:buFont typeface="Arial"/>
              <a:buNone/>
            </a:pPr>
            <a:r>
              <a:rPr b="1" i="0" lang="fr-FR" sz="2300" u="none" cap="none" strike="noStrike">
                <a:solidFill>
                  <a:srgbClr val="5A5955"/>
                </a:solidFill>
                <a:latin typeface="Montserrat Black"/>
                <a:ea typeface="Montserrat Black"/>
                <a:cs typeface="Montserrat Black"/>
                <a:sym typeface="Montserrat Black"/>
              </a:rPr>
              <a:t>ouverte à </a:t>
            </a:r>
            <a:r>
              <a:rPr b="1" lang="fr-FR" sz="2300">
                <a:solidFill>
                  <a:srgbClr val="5A5955"/>
                </a:solidFill>
                <a:latin typeface="Montserrat Black"/>
                <a:ea typeface="Montserrat Black"/>
                <a:cs typeface="Montserrat Black"/>
                <a:sym typeface="Montserrat Black"/>
              </a:rPr>
              <a:t>tous·tes</a:t>
            </a:r>
            <a:r>
              <a:rPr b="1" i="0" lang="fr-FR" sz="2300" u="none" cap="none" strike="noStrike">
                <a:solidFill>
                  <a:srgbClr val="5A5955"/>
                </a:solidFill>
                <a:latin typeface="Montserrat Black"/>
                <a:ea typeface="Montserrat Black"/>
                <a:cs typeface="Montserrat Black"/>
                <a:sym typeface="Montserrat Black"/>
              </a:rPr>
              <a:t>, qui permet de participer ou de de s’impliquer dans des</a:t>
            </a:r>
            <a:r>
              <a:rPr b="1" lang="fr-FR" sz="2300">
                <a:solidFill>
                  <a:srgbClr val="5A5955"/>
                </a:solidFill>
                <a:latin typeface="Montserrat Black"/>
                <a:ea typeface="Montserrat Black"/>
                <a:cs typeface="Montserrat Black"/>
                <a:sym typeface="Montserrat Black"/>
              </a:rPr>
              <a:t> </a:t>
            </a:r>
            <a:r>
              <a:rPr b="1" i="0" lang="fr-FR" sz="2300" u="none" cap="none" strike="noStrike">
                <a:solidFill>
                  <a:srgbClr val="5A5955"/>
                </a:solidFill>
                <a:latin typeface="Montserrat Black"/>
                <a:ea typeface="Montserrat Black"/>
                <a:cs typeface="Montserrat Black"/>
                <a:sym typeface="Montserrat Black"/>
              </a:rPr>
              <a:t>échanges, des initiatives et des activités, favorisant le bien-vivre ensemble et avec notre environnement.</a:t>
            </a:r>
            <a:endParaRPr b="1" i="0" sz="2300" u="none" cap="none" strike="noStrike">
              <a:solidFill>
                <a:srgbClr val="5A5955"/>
              </a:solidFill>
              <a:latin typeface="Montserrat Black"/>
              <a:ea typeface="Montserrat Black"/>
              <a:cs typeface="Montserrat Black"/>
              <a:sym typeface="Montserrat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CAB6"/>
        </a:solidFill>
      </p:bgPr>
    </p:bg>
    <p:spTree>
      <p:nvGrpSpPr>
        <p:cNvPr id="275" name="Shape 275"/>
        <p:cNvGrpSpPr/>
        <p:nvPr/>
      </p:nvGrpSpPr>
      <p:grpSpPr>
        <a:xfrm>
          <a:off x="0" y="0"/>
          <a:ext cx="0" cy="0"/>
          <a:chOff x="0" y="0"/>
          <a:chExt cx="0" cy="0"/>
        </a:xfrm>
      </p:grpSpPr>
      <p:sp>
        <p:nvSpPr>
          <p:cNvPr id="276" name="Google Shape;276;p6"/>
          <p:cNvSpPr/>
          <p:nvPr/>
        </p:nvSpPr>
        <p:spPr>
          <a:xfrm>
            <a:off x="0" y="6000750"/>
            <a:ext cx="12192000" cy="857250"/>
          </a:xfrm>
          <a:prstGeom prst="rect">
            <a:avLst/>
          </a:prstGeom>
          <a:solidFill>
            <a:srgbClr val="F0F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7" name="Google Shape;277;p6"/>
          <p:cNvSpPr/>
          <p:nvPr/>
        </p:nvSpPr>
        <p:spPr>
          <a:xfrm>
            <a:off x="576000" y="1962052"/>
            <a:ext cx="6079500" cy="11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1" lang="fr-FR" sz="3500">
                <a:solidFill>
                  <a:srgbClr val="454545"/>
                </a:solidFill>
                <a:latin typeface="Montserrat Black"/>
                <a:ea typeface="Montserrat Black"/>
                <a:cs typeface="Montserrat Black"/>
                <a:sym typeface="Montserrat Black"/>
              </a:rPr>
              <a:t>NOUVELLE </a:t>
            </a:r>
            <a:r>
              <a:rPr b="1" i="0" lang="fr-FR" sz="3500" u="none" cap="none" strike="noStrike">
                <a:solidFill>
                  <a:srgbClr val="454545"/>
                </a:solidFill>
                <a:latin typeface="Montserrat Black"/>
                <a:ea typeface="Montserrat Black"/>
                <a:cs typeface="Montserrat Black"/>
                <a:sym typeface="Montserrat Black"/>
              </a:rPr>
              <a:t>ORGANISATION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5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6"/>
          <p:cNvSpPr/>
          <p:nvPr/>
        </p:nvSpPr>
        <p:spPr>
          <a:xfrm>
            <a:off x="576000" y="576000"/>
            <a:ext cx="1140431" cy="1140431"/>
          </a:xfrm>
          <a:prstGeom prst="ellipse">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Arial"/>
              <a:buNone/>
            </a:pPr>
            <a:r>
              <a:rPr b="0" i="0" lang="fr-FR" sz="5000" u="none" cap="none" strike="noStrike">
                <a:solidFill>
                  <a:schemeClr val="lt1"/>
                </a:solidFill>
                <a:latin typeface="Montserrat Light"/>
                <a:ea typeface="Montserrat Light"/>
                <a:cs typeface="Montserrat Light"/>
                <a:sym typeface="Montserrat Light"/>
              </a:rPr>
              <a:t>1</a:t>
            </a:r>
            <a:endParaRPr b="0" i="0" sz="1400" u="none" cap="none" strike="noStrike">
              <a:solidFill>
                <a:srgbClr val="000000"/>
              </a:solidFill>
              <a:latin typeface="Arial"/>
              <a:ea typeface="Arial"/>
              <a:cs typeface="Arial"/>
              <a:sym typeface="Arial"/>
            </a:endParaRPr>
          </a:p>
        </p:txBody>
      </p:sp>
      <p:grpSp>
        <p:nvGrpSpPr>
          <p:cNvPr id="279" name="Google Shape;279;p6"/>
          <p:cNvGrpSpPr/>
          <p:nvPr/>
        </p:nvGrpSpPr>
        <p:grpSpPr>
          <a:xfrm>
            <a:off x="576000" y="3203941"/>
            <a:ext cx="5117409" cy="601883"/>
            <a:chOff x="691353" y="2079336"/>
            <a:chExt cx="5117409" cy="601883"/>
          </a:xfrm>
        </p:grpSpPr>
        <p:sp>
          <p:nvSpPr>
            <p:cNvPr id="280" name="Google Shape;280;p6"/>
            <p:cNvSpPr/>
            <p:nvPr/>
          </p:nvSpPr>
          <p:spPr>
            <a:xfrm>
              <a:off x="1013386" y="2079336"/>
              <a:ext cx="4795376" cy="601883"/>
            </a:xfrm>
            <a:prstGeom prst="rect">
              <a:avLst/>
            </a:prstGeom>
            <a:solidFill>
              <a:srgbClr val="006C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REUNION MENSUELLE</a:t>
              </a:r>
              <a:endParaRPr b="0" i="0" sz="1400" u="none" cap="none" strike="noStrike">
                <a:solidFill>
                  <a:srgbClr val="000000"/>
                </a:solidFill>
                <a:latin typeface="Arial"/>
                <a:ea typeface="Arial"/>
                <a:cs typeface="Arial"/>
                <a:sym typeface="Arial"/>
              </a:endParaRPr>
            </a:p>
          </p:txBody>
        </p:sp>
        <p:sp>
          <p:nvSpPr>
            <p:cNvPr id="281" name="Google Shape;281;p6"/>
            <p:cNvSpPr/>
            <p:nvPr/>
          </p:nvSpPr>
          <p:spPr>
            <a:xfrm>
              <a:off x="691353" y="2079348"/>
              <a:ext cx="601858" cy="601858"/>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Montserrat"/>
                  <a:ea typeface="Montserrat"/>
                  <a:cs typeface="Montserrat"/>
                  <a:sym typeface="Montserrat"/>
                </a:rPr>
                <a:t>1</a:t>
              </a:r>
              <a:endParaRPr b="0" i="0" sz="1400" u="none" cap="none" strike="noStrike">
                <a:solidFill>
                  <a:srgbClr val="000000"/>
                </a:solidFill>
                <a:latin typeface="Arial"/>
                <a:ea typeface="Arial"/>
                <a:cs typeface="Arial"/>
                <a:sym typeface="Arial"/>
              </a:endParaRPr>
            </a:p>
          </p:txBody>
        </p:sp>
      </p:grpSp>
      <p:grpSp>
        <p:nvGrpSpPr>
          <p:cNvPr id="282" name="Google Shape;282;p6"/>
          <p:cNvGrpSpPr/>
          <p:nvPr/>
        </p:nvGrpSpPr>
        <p:grpSpPr>
          <a:xfrm>
            <a:off x="576000" y="3851897"/>
            <a:ext cx="5117409" cy="601883"/>
            <a:chOff x="691353" y="2721566"/>
            <a:chExt cx="5117409" cy="601883"/>
          </a:xfrm>
        </p:grpSpPr>
        <p:sp>
          <p:nvSpPr>
            <p:cNvPr id="283" name="Google Shape;283;p6"/>
            <p:cNvSpPr/>
            <p:nvPr/>
          </p:nvSpPr>
          <p:spPr>
            <a:xfrm>
              <a:off x="1013386" y="2721566"/>
              <a:ext cx="4795376" cy="601883"/>
            </a:xfrm>
            <a:prstGeom prst="rect">
              <a:avLst/>
            </a:prstGeom>
            <a:solidFill>
              <a:srgbClr val="006C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RÔLES TOURNANTS</a:t>
              </a:r>
              <a:endParaRPr b="0" i="0" sz="1400" u="none" cap="none" strike="noStrike">
                <a:solidFill>
                  <a:srgbClr val="000000"/>
                </a:solidFill>
                <a:latin typeface="Arial"/>
                <a:ea typeface="Arial"/>
                <a:cs typeface="Arial"/>
                <a:sym typeface="Arial"/>
              </a:endParaRPr>
            </a:p>
          </p:txBody>
        </p:sp>
        <p:sp>
          <p:nvSpPr>
            <p:cNvPr id="284" name="Google Shape;284;p6"/>
            <p:cNvSpPr/>
            <p:nvPr/>
          </p:nvSpPr>
          <p:spPr>
            <a:xfrm>
              <a:off x="691353" y="2721578"/>
              <a:ext cx="601858" cy="601858"/>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Montserrat"/>
                  <a:ea typeface="Montserrat"/>
                  <a:cs typeface="Montserrat"/>
                  <a:sym typeface="Montserrat"/>
                </a:rPr>
                <a:t>2</a:t>
              </a:r>
              <a:endParaRPr b="0" i="0" sz="1400" u="none" cap="none" strike="noStrike">
                <a:solidFill>
                  <a:srgbClr val="000000"/>
                </a:solidFill>
                <a:latin typeface="Arial"/>
                <a:ea typeface="Arial"/>
                <a:cs typeface="Arial"/>
                <a:sym typeface="Arial"/>
              </a:endParaRPr>
            </a:p>
          </p:txBody>
        </p:sp>
      </p:grpSp>
      <p:grpSp>
        <p:nvGrpSpPr>
          <p:cNvPr id="285" name="Google Shape;285;p6"/>
          <p:cNvGrpSpPr/>
          <p:nvPr/>
        </p:nvGrpSpPr>
        <p:grpSpPr>
          <a:xfrm>
            <a:off x="576000" y="4499853"/>
            <a:ext cx="5117409" cy="601883"/>
            <a:chOff x="691353" y="3369748"/>
            <a:chExt cx="5117409" cy="601883"/>
          </a:xfrm>
        </p:grpSpPr>
        <p:sp>
          <p:nvSpPr>
            <p:cNvPr id="286" name="Google Shape;286;p6"/>
            <p:cNvSpPr/>
            <p:nvPr/>
          </p:nvSpPr>
          <p:spPr>
            <a:xfrm>
              <a:off x="1013386" y="3369748"/>
              <a:ext cx="4795376" cy="601883"/>
            </a:xfrm>
            <a:prstGeom prst="rect">
              <a:avLst/>
            </a:prstGeom>
            <a:solidFill>
              <a:srgbClr val="006C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ORDRE DU JOUR PARTICIPATIF</a:t>
              </a:r>
              <a:endParaRPr b="0" i="0" sz="1400" u="none" cap="none" strike="noStrike">
                <a:solidFill>
                  <a:srgbClr val="000000"/>
                </a:solidFill>
                <a:latin typeface="Arial"/>
                <a:ea typeface="Arial"/>
                <a:cs typeface="Arial"/>
                <a:sym typeface="Arial"/>
              </a:endParaRPr>
            </a:p>
          </p:txBody>
        </p:sp>
        <p:sp>
          <p:nvSpPr>
            <p:cNvPr id="287" name="Google Shape;287;p6"/>
            <p:cNvSpPr/>
            <p:nvPr/>
          </p:nvSpPr>
          <p:spPr>
            <a:xfrm>
              <a:off x="691353" y="3369760"/>
              <a:ext cx="601858" cy="601858"/>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Montserrat"/>
                  <a:ea typeface="Montserrat"/>
                  <a:cs typeface="Montserrat"/>
                  <a:sym typeface="Montserrat"/>
                </a:rPr>
                <a:t>3</a:t>
              </a:r>
              <a:endParaRPr b="0" i="0" sz="1400" u="none" cap="none" strike="noStrike">
                <a:solidFill>
                  <a:srgbClr val="000000"/>
                </a:solidFill>
                <a:latin typeface="Arial"/>
                <a:ea typeface="Arial"/>
                <a:cs typeface="Arial"/>
                <a:sym typeface="Arial"/>
              </a:endParaRPr>
            </a:p>
          </p:txBody>
        </p:sp>
      </p:grpSp>
      <p:pic>
        <p:nvPicPr>
          <p:cNvPr id="288" name="Google Shape;288;p6"/>
          <p:cNvPicPr preferRelativeResize="0"/>
          <p:nvPr/>
        </p:nvPicPr>
        <p:blipFill rotWithShape="1">
          <a:blip r:embed="rId3">
            <a:alphaModFix/>
          </a:blip>
          <a:srcRect b="0" l="0" r="0" t="0"/>
          <a:stretch/>
        </p:blipFill>
        <p:spPr>
          <a:xfrm>
            <a:off x="7128336" y="464683"/>
            <a:ext cx="3829050" cy="5086350"/>
          </a:xfrm>
          <a:prstGeom prst="rect">
            <a:avLst/>
          </a:prstGeom>
          <a:noFill/>
          <a:ln>
            <a:noFill/>
          </a:ln>
        </p:spPr>
      </p:pic>
      <p:grpSp>
        <p:nvGrpSpPr>
          <p:cNvPr id="289" name="Google Shape;289;p6"/>
          <p:cNvGrpSpPr/>
          <p:nvPr/>
        </p:nvGrpSpPr>
        <p:grpSpPr>
          <a:xfrm>
            <a:off x="568143" y="5133019"/>
            <a:ext cx="5117409" cy="601883"/>
            <a:chOff x="691353" y="3369748"/>
            <a:chExt cx="5117409" cy="601883"/>
          </a:xfrm>
        </p:grpSpPr>
        <p:sp>
          <p:nvSpPr>
            <p:cNvPr id="290" name="Google Shape;290;p6"/>
            <p:cNvSpPr/>
            <p:nvPr/>
          </p:nvSpPr>
          <p:spPr>
            <a:xfrm>
              <a:off x="1013386" y="3369748"/>
              <a:ext cx="4795376" cy="601883"/>
            </a:xfrm>
            <a:prstGeom prst="rect">
              <a:avLst/>
            </a:prstGeom>
            <a:solidFill>
              <a:srgbClr val="006C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a:t>
              </a:r>
              <a:r>
                <a:rPr lang="fr-FR" sz="1800">
                  <a:solidFill>
                    <a:srgbClr val="8DCAB6"/>
                  </a:solidFill>
                  <a:latin typeface="Montserrat"/>
                  <a:ea typeface="Montserrat"/>
                  <a:cs typeface="Montserrat"/>
                  <a:sym typeface="Montserrat"/>
                </a:rPr>
                <a:t>COMITÉ</a:t>
              </a:r>
              <a:r>
                <a:rPr b="0" i="0" lang="fr-FR" sz="1800" u="none" cap="none" strike="noStrike">
                  <a:solidFill>
                    <a:srgbClr val="8DCAB6"/>
                  </a:solidFill>
                  <a:latin typeface="Montserrat"/>
                  <a:ea typeface="Montserrat"/>
                  <a:cs typeface="Montserrat"/>
                  <a:sym typeface="Montserrat"/>
                </a:rPr>
                <a:t> RESTREINT</a:t>
              </a:r>
              <a:endParaRPr b="0" i="0" sz="1400" u="none" cap="none" strike="noStrike">
                <a:solidFill>
                  <a:srgbClr val="000000"/>
                </a:solidFill>
                <a:latin typeface="Arial"/>
                <a:ea typeface="Arial"/>
                <a:cs typeface="Arial"/>
                <a:sym typeface="Arial"/>
              </a:endParaRPr>
            </a:p>
          </p:txBody>
        </p:sp>
        <p:sp>
          <p:nvSpPr>
            <p:cNvPr id="291" name="Google Shape;291;p6"/>
            <p:cNvSpPr/>
            <p:nvPr/>
          </p:nvSpPr>
          <p:spPr>
            <a:xfrm>
              <a:off x="691353" y="3369760"/>
              <a:ext cx="601858" cy="601858"/>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Montserrat"/>
                  <a:ea typeface="Montserrat"/>
                  <a:cs typeface="Montserrat"/>
                  <a:sym typeface="Montserrat"/>
                </a:rPr>
                <a:t>4</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CAB6"/>
        </a:solidFill>
      </p:bgPr>
    </p:bg>
    <p:spTree>
      <p:nvGrpSpPr>
        <p:cNvPr id="296" name="Shape 296"/>
        <p:cNvGrpSpPr/>
        <p:nvPr/>
      </p:nvGrpSpPr>
      <p:grpSpPr>
        <a:xfrm>
          <a:off x="0" y="0"/>
          <a:ext cx="0" cy="0"/>
          <a:chOff x="0" y="0"/>
          <a:chExt cx="0" cy="0"/>
        </a:xfrm>
      </p:grpSpPr>
      <p:sp>
        <p:nvSpPr>
          <p:cNvPr id="297" name="Google Shape;297;g1368c1b597a_0_22"/>
          <p:cNvSpPr/>
          <p:nvPr/>
        </p:nvSpPr>
        <p:spPr>
          <a:xfrm>
            <a:off x="0" y="6000750"/>
            <a:ext cx="12192000" cy="857400"/>
          </a:xfrm>
          <a:prstGeom prst="rect">
            <a:avLst/>
          </a:prstGeom>
          <a:solidFill>
            <a:srgbClr val="F0F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298" name="Google Shape;298;g1368c1b597a_0_22"/>
          <p:cNvGrpSpPr/>
          <p:nvPr/>
        </p:nvGrpSpPr>
        <p:grpSpPr>
          <a:xfrm>
            <a:off x="479025" y="363766"/>
            <a:ext cx="5117533" cy="601812"/>
            <a:chOff x="691353" y="2079336"/>
            <a:chExt cx="5117533" cy="601812"/>
          </a:xfrm>
        </p:grpSpPr>
        <p:sp>
          <p:nvSpPr>
            <p:cNvPr id="299" name="Google Shape;299;g1368c1b597a_0_22"/>
            <p:cNvSpPr/>
            <p:nvPr/>
          </p:nvSpPr>
          <p:spPr>
            <a:xfrm>
              <a:off x="1013386" y="2079336"/>
              <a:ext cx="4795500" cy="601800"/>
            </a:xfrm>
            <a:prstGeom prst="rect">
              <a:avLst/>
            </a:prstGeom>
            <a:solidFill>
              <a:srgbClr val="006C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REUNION MENSUELLE</a:t>
              </a:r>
              <a:endParaRPr b="0" i="0" sz="1400" u="none" cap="none" strike="noStrike">
                <a:solidFill>
                  <a:srgbClr val="000000"/>
                </a:solidFill>
                <a:latin typeface="Arial"/>
                <a:ea typeface="Arial"/>
                <a:cs typeface="Arial"/>
                <a:sym typeface="Arial"/>
              </a:endParaRPr>
            </a:p>
          </p:txBody>
        </p:sp>
        <p:sp>
          <p:nvSpPr>
            <p:cNvPr id="300" name="Google Shape;300;g1368c1b597a_0_22"/>
            <p:cNvSpPr/>
            <p:nvPr/>
          </p:nvSpPr>
          <p:spPr>
            <a:xfrm>
              <a:off x="691353" y="2079348"/>
              <a:ext cx="601800" cy="60180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Montserrat"/>
                  <a:ea typeface="Montserrat"/>
                  <a:cs typeface="Montserrat"/>
                  <a:sym typeface="Montserrat"/>
                </a:rPr>
                <a:t>1</a:t>
              </a:r>
              <a:endParaRPr b="0" i="0" sz="1400" u="none" cap="none" strike="noStrike">
                <a:solidFill>
                  <a:srgbClr val="000000"/>
                </a:solidFill>
                <a:latin typeface="Arial"/>
                <a:ea typeface="Arial"/>
                <a:cs typeface="Arial"/>
                <a:sym typeface="Arial"/>
              </a:endParaRPr>
            </a:p>
          </p:txBody>
        </p:sp>
      </p:grpSp>
      <p:grpSp>
        <p:nvGrpSpPr>
          <p:cNvPr id="301" name="Google Shape;301;g1368c1b597a_0_22"/>
          <p:cNvGrpSpPr/>
          <p:nvPr/>
        </p:nvGrpSpPr>
        <p:grpSpPr>
          <a:xfrm>
            <a:off x="568150" y="2613022"/>
            <a:ext cx="5117533" cy="601812"/>
            <a:chOff x="691353" y="2721566"/>
            <a:chExt cx="5117533" cy="601812"/>
          </a:xfrm>
        </p:grpSpPr>
        <p:sp>
          <p:nvSpPr>
            <p:cNvPr id="302" name="Google Shape;302;g1368c1b597a_0_22"/>
            <p:cNvSpPr/>
            <p:nvPr/>
          </p:nvSpPr>
          <p:spPr>
            <a:xfrm>
              <a:off x="1013386" y="2721566"/>
              <a:ext cx="4795500" cy="601800"/>
            </a:xfrm>
            <a:prstGeom prst="rect">
              <a:avLst/>
            </a:prstGeom>
            <a:solidFill>
              <a:srgbClr val="006C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RÔLES TOURNANTS en séance</a:t>
              </a:r>
              <a:endParaRPr b="0" i="0" sz="1400" u="none" cap="none" strike="noStrike">
                <a:solidFill>
                  <a:srgbClr val="000000"/>
                </a:solidFill>
                <a:latin typeface="Arial"/>
                <a:ea typeface="Arial"/>
                <a:cs typeface="Arial"/>
                <a:sym typeface="Arial"/>
              </a:endParaRPr>
            </a:p>
          </p:txBody>
        </p:sp>
        <p:sp>
          <p:nvSpPr>
            <p:cNvPr id="303" name="Google Shape;303;g1368c1b597a_0_22"/>
            <p:cNvSpPr/>
            <p:nvPr/>
          </p:nvSpPr>
          <p:spPr>
            <a:xfrm>
              <a:off x="691353" y="2721578"/>
              <a:ext cx="601800" cy="60180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Montserrat"/>
                  <a:ea typeface="Montserrat"/>
                  <a:cs typeface="Montserrat"/>
                  <a:sym typeface="Montserrat"/>
                </a:rPr>
                <a:t>2</a:t>
              </a:r>
              <a:endParaRPr b="0" i="0" sz="1400" u="none" cap="none" strike="noStrike">
                <a:solidFill>
                  <a:srgbClr val="000000"/>
                </a:solidFill>
                <a:latin typeface="Arial"/>
                <a:ea typeface="Arial"/>
                <a:cs typeface="Arial"/>
                <a:sym typeface="Arial"/>
              </a:endParaRPr>
            </a:p>
          </p:txBody>
        </p:sp>
      </p:grpSp>
      <p:grpSp>
        <p:nvGrpSpPr>
          <p:cNvPr id="304" name="Google Shape;304;g1368c1b597a_0_22"/>
          <p:cNvGrpSpPr/>
          <p:nvPr/>
        </p:nvGrpSpPr>
        <p:grpSpPr>
          <a:xfrm>
            <a:off x="6297925" y="363766"/>
            <a:ext cx="5117533" cy="601812"/>
            <a:chOff x="691353" y="3369748"/>
            <a:chExt cx="5117533" cy="601812"/>
          </a:xfrm>
        </p:grpSpPr>
        <p:sp>
          <p:nvSpPr>
            <p:cNvPr id="305" name="Google Shape;305;g1368c1b597a_0_22"/>
            <p:cNvSpPr/>
            <p:nvPr/>
          </p:nvSpPr>
          <p:spPr>
            <a:xfrm>
              <a:off x="1013386" y="3369748"/>
              <a:ext cx="4795500" cy="601800"/>
            </a:xfrm>
            <a:prstGeom prst="rect">
              <a:avLst/>
            </a:prstGeom>
            <a:solidFill>
              <a:srgbClr val="006C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ORDRE DU JOUR PARTICIPATIF</a:t>
              </a:r>
              <a:endParaRPr b="0" i="0" sz="1400" u="none" cap="none" strike="noStrike">
                <a:solidFill>
                  <a:srgbClr val="000000"/>
                </a:solidFill>
                <a:latin typeface="Arial"/>
                <a:ea typeface="Arial"/>
                <a:cs typeface="Arial"/>
                <a:sym typeface="Arial"/>
              </a:endParaRPr>
            </a:p>
          </p:txBody>
        </p:sp>
        <p:sp>
          <p:nvSpPr>
            <p:cNvPr id="306" name="Google Shape;306;g1368c1b597a_0_22"/>
            <p:cNvSpPr/>
            <p:nvPr/>
          </p:nvSpPr>
          <p:spPr>
            <a:xfrm>
              <a:off x="691353" y="3369760"/>
              <a:ext cx="601800" cy="60180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Montserrat"/>
                  <a:ea typeface="Montserrat"/>
                  <a:cs typeface="Montserrat"/>
                  <a:sym typeface="Montserrat"/>
                </a:rPr>
                <a:t>3</a:t>
              </a:r>
              <a:endParaRPr b="0" i="0" sz="1400" u="none" cap="none" strike="noStrike">
                <a:solidFill>
                  <a:srgbClr val="000000"/>
                </a:solidFill>
                <a:latin typeface="Arial"/>
                <a:ea typeface="Arial"/>
                <a:cs typeface="Arial"/>
                <a:sym typeface="Arial"/>
              </a:endParaRPr>
            </a:p>
          </p:txBody>
        </p:sp>
      </p:grpSp>
      <p:grpSp>
        <p:nvGrpSpPr>
          <p:cNvPr id="307" name="Google Shape;307;g1368c1b597a_0_22"/>
          <p:cNvGrpSpPr/>
          <p:nvPr/>
        </p:nvGrpSpPr>
        <p:grpSpPr>
          <a:xfrm>
            <a:off x="6297918" y="1927219"/>
            <a:ext cx="5117533" cy="601812"/>
            <a:chOff x="691353" y="3369748"/>
            <a:chExt cx="5117533" cy="601812"/>
          </a:xfrm>
        </p:grpSpPr>
        <p:sp>
          <p:nvSpPr>
            <p:cNvPr id="308" name="Google Shape;308;g1368c1b597a_0_22"/>
            <p:cNvSpPr/>
            <p:nvPr/>
          </p:nvSpPr>
          <p:spPr>
            <a:xfrm>
              <a:off x="1013386" y="3369748"/>
              <a:ext cx="4795500" cy="601800"/>
            </a:xfrm>
            <a:prstGeom prst="rect">
              <a:avLst/>
            </a:prstGeom>
            <a:solidFill>
              <a:srgbClr val="006C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COMIT</a:t>
              </a:r>
              <a:r>
                <a:rPr lang="fr-FR" sz="1800">
                  <a:solidFill>
                    <a:srgbClr val="8DCAB6"/>
                  </a:solidFill>
                  <a:latin typeface="Montserrat"/>
                  <a:ea typeface="Montserrat"/>
                  <a:cs typeface="Montserrat"/>
                  <a:sym typeface="Montserrat"/>
                </a:rPr>
                <a:t>É</a:t>
              </a:r>
              <a:r>
                <a:rPr b="0" i="0" lang="fr-FR" sz="1800" u="none" cap="none" strike="noStrike">
                  <a:solidFill>
                    <a:srgbClr val="8DCAB6"/>
                  </a:solidFill>
                  <a:latin typeface="Montserrat"/>
                  <a:ea typeface="Montserrat"/>
                  <a:cs typeface="Montserrat"/>
                  <a:sym typeface="Montserrat"/>
                </a:rPr>
                <a:t> RESTREINT</a:t>
              </a:r>
              <a:endParaRPr b="0" i="0" sz="1400" u="none" cap="none" strike="noStrike">
                <a:solidFill>
                  <a:srgbClr val="000000"/>
                </a:solidFill>
                <a:latin typeface="Arial"/>
                <a:ea typeface="Arial"/>
                <a:cs typeface="Arial"/>
                <a:sym typeface="Arial"/>
              </a:endParaRPr>
            </a:p>
          </p:txBody>
        </p:sp>
        <p:sp>
          <p:nvSpPr>
            <p:cNvPr id="309" name="Google Shape;309;g1368c1b597a_0_22"/>
            <p:cNvSpPr/>
            <p:nvPr/>
          </p:nvSpPr>
          <p:spPr>
            <a:xfrm>
              <a:off x="691353" y="3369760"/>
              <a:ext cx="601800" cy="60180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Montserrat"/>
                  <a:ea typeface="Montserrat"/>
                  <a:cs typeface="Montserrat"/>
                  <a:sym typeface="Montserrat"/>
                </a:rPr>
                <a:t>4</a:t>
              </a:r>
              <a:endParaRPr b="0" i="0" sz="1400" u="none" cap="none" strike="noStrike">
                <a:solidFill>
                  <a:srgbClr val="000000"/>
                </a:solidFill>
                <a:latin typeface="Arial"/>
                <a:ea typeface="Arial"/>
                <a:cs typeface="Arial"/>
                <a:sym typeface="Arial"/>
              </a:endParaRPr>
            </a:p>
          </p:txBody>
        </p:sp>
      </p:grpSp>
      <p:sp>
        <p:nvSpPr>
          <p:cNvPr id="310" name="Google Shape;310;g1368c1b597a_0_22"/>
          <p:cNvSpPr txBox="1"/>
          <p:nvPr/>
        </p:nvSpPr>
        <p:spPr>
          <a:xfrm>
            <a:off x="655676" y="1158250"/>
            <a:ext cx="5294400" cy="138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fr-FR" sz="1600" u="none" cap="none" strike="noStrike">
                <a:solidFill>
                  <a:schemeClr val="dk1"/>
                </a:solidFill>
                <a:latin typeface="Calibri"/>
                <a:ea typeface="Calibri"/>
                <a:cs typeface="Calibri"/>
                <a:sym typeface="Calibri"/>
              </a:rPr>
              <a:t>Choisir un jour fixe par mois, une heure fixe et un lieu fixe.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fr-FR" sz="1600" u="none" cap="none" strike="noStrike">
                <a:solidFill>
                  <a:schemeClr val="dk1"/>
                </a:solidFill>
                <a:latin typeface="Calibri"/>
                <a:ea typeface="Calibri"/>
                <a:cs typeface="Calibri"/>
                <a:sym typeface="Calibri"/>
              </a:rPr>
              <a:t>Par exemple la réunion aura lieu tous les 1</a:t>
            </a:r>
            <a:r>
              <a:rPr lang="fr-FR" sz="1600">
                <a:solidFill>
                  <a:schemeClr val="dk1"/>
                </a:solidFill>
                <a:latin typeface="Calibri"/>
                <a:ea typeface="Calibri"/>
                <a:cs typeface="Calibri"/>
                <a:sym typeface="Calibri"/>
              </a:rPr>
              <a:t>1</a:t>
            </a:r>
            <a:r>
              <a:rPr b="0" i="0" lang="fr-FR" sz="1600" u="none" cap="none" strike="noStrike">
                <a:solidFill>
                  <a:schemeClr val="dk1"/>
                </a:solidFill>
                <a:latin typeface="Calibri"/>
                <a:ea typeface="Calibri"/>
                <a:cs typeface="Calibri"/>
                <a:sym typeface="Calibri"/>
              </a:rPr>
              <a:t> de chaque mois </a:t>
            </a:r>
            <a:br>
              <a:rPr b="0" i="0" lang="fr-FR" sz="1600" u="none" cap="none" strike="noStrike">
                <a:solidFill>
                  <a:schemeClr val="dk1"/>
                </a:solidFill>
                <a:latin typeface="Calibri"/>
                <a:ea typeface="Calibri"/>
                <a:cs typeface="Calibri"/>
                <a:sym typeface="Calibri"/>
              </a:rPr>
            </a:br>
            <a:r>
              <a:rPr b="0" i="0" lang="fr-FR" sz="1600" u="none" cap="none" strike="noStrike">
                <a:solidFill>
                  <a:schemeClr val="dk1"/>
                </a:solidFill>
                <a:latin typeface="Calibri"/>
                <a:ea typeface="Calibri"/>
                <a:cs typeface="Calibri"/>
                <a:sym typeface="Calibri"/>
              </a:rPr>
              <a:t>à 19h à l’école de Cerniat.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11" name="Google Shape;311;g1368c1b597a_0_22"/>
          <p:cNvSpPr txBox="1"/>
          <p:nvPr/>
        </p:nvSpPr>
        <p:spPr>
          <a:xfrm>
            <a:off x="456438" y="3284038"/>
            <a:ext cx="5162700" cy="26475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000000"/>
              </a:buClr>
              <a:buSzPts val="1600"/>
              <a:buFont typeface="Calibri"/>
              <a:buChar char="-"/>
            </a:pPr>
            <a:r>
              <a:rPr b="0" i="0" lang="fr-FR" sz="1600" u="none" cap="none" strike="noStrike">
                <a:solidFill>
                  <a:srgbClr val="000000"/>
                </a:solidFill>
                <a:latin typeface="Calibri"/>
                <a:ea typeface="Calibri"/>
                <a:cs typeface="Calibri"/>
                <a:sym typeface="Calibri"/>
              </a:rPr>
              <a:t>Le </a:t>
            </a:r>
            <a:r>
              <a:rPr b="1" i="0" lang="fr-FR" sz="1600" u="none" cap="none" strike="noStrike">
                <a:solidFill>
                  <a:srgbClr val="000000"/>
                </a:solidFill>
                <a:latin typeface="Calibri"/>
                <a:ea typeface="Calibri"/>
                <a:cs typeface="Calibri"/>
                <a:sym typeface="Calibri"/>
              </a:rPr>
              <a:t>facilitateur</a:t>
            </a:r>
            <a:r>
              <a:rPr b="0" i="0" lang="fr-FR" sz="1600" u="none" cap="none" strike="noStrike">
                <a:solidFill>
                  <a:srgbClr val="000000"/>
                </a:solidFill>
                <a:latin typeface="Calibri"/>
                <a:ea typeface="Calibri"/>
                <a:cs typeface="Calibri"/>
                <a:sym typeface="Calibri"/>
              </a:rPr>
              <a:t>: il anime la séance et de faciliter la prise de décision en veillant au respect des principes de fonctionnement du cercle </a:t>
            </a:r>
            <a:endParaRPr b="0" i="0" sz="1600" u="none" cap="none" strike="noStrike">
              <a:solidFill>
                <a:srgbClr val="000000"/>
              </a:solidFill>
              <a:latin typeface="Calibri"/>
              <a:ea typeface="Calibri"/>
              <a:cs typeface="Calibri"/>
              <a:sym typeface="Calibri"/>
            </a:endParaRPr>
          </a:p>
          <a:p>
            <a:pPr indent="-330200" lvl="0" marL="457200" marR="0" rtl="0" algn="l">
              <a:lnSpc>
                <a:spcPct val="100000"/>
              </a:lnSpc>
              <a:spcBef>
                <a:spcPts val="0"/>
              </a:spcBef>
              <a:spcAft>
                <a:spcPts val="0"/>
              </a:spcAft>
              <a:buClr>
                <a:srgbClr val="000000"/>
              </a:buClr>
              <a:buSzPts val="1600"/>
              <a:buFont typeface="Calibri"/>
              <a:buChar char="-"/>
            </a:pPr>
            <a:r>
              <a:rPr b="0" i="0" lang="fr-FR" sz="1600" u="none" cap="none" strike="noStrike">
                <a:solidFill>
                  <a:srgbClr val="000000"/>
                </a:solidFill>
                <a:latin typeface="Calibri"/>
                <a:ea typeface="Calibri"/>
                <a:cs typeface="Calibri"/>
                <a:sym typeface="Calibri"/>
              </a:rPr>
              <a:t>Le </a:t>
            </a:r>
            <a:r>
              <a:rPr b="1" i="0" lang="fr-FR" sz="1600" u="none" cap="none" strike="noStrike">
                <a:solidFill>
                  <a:srgbClr val="000000"/>
                </a:solidFill>
                <a:latin typeface="Calibri"/>
                <a:ea typeface="Calibri"/>
                <a:cs typeface="Calibri"/>
                <a:sym typeface="Calibri"/>
              </a:rPr>
              <a:t>secrétaire</a:t>
            </a:r>
            <a:r>
              <a:rPr b="0" i="0" lang="fr-FR" sz="1600" u="none" cap="none" strike="noStrike">
                <a:solidFill>
                  <a:srgbClr val="000000"/>
                </a:solidFill>
                <a:latin typeface="Calibri"/>
                <a:ea typeface="Calibri"/>
                <a:cs typeface="Calibri"/>
                <a:sym typeface="Calibri"/>
              </a:rPr>
              <a:t>: il retranscrit le contenu de la séance dans un PV décisionnel et s’assure que les sujets à l’ordre du jour ont été effectivement traités</a:t>
            </a:r>
            <a:endParaRPr b="0" i="0" sz="1600" u="none" cap="none" strike="noStrike">
              <a:solidFill>
                <a:srgbClr val="000000"/>
              </a:solidFill>
              <a:latin typeface="Calibri"/>
              <a:ea typeface="Calibri"/>
              <a:cs typeface="Calibri"/>
              <a:sym typeface="Calibri"/>
            </a:endParaRPr>
          </a:p>
          <a:p>
            <a:pPr indent="-330200" lvl="0" marL="457200" marR="0" rtl="0" algn="l">
              <a:lnSpc>
                <a:spcPct val="100000"/>
              </a:lnSpc>
              <a:spcBef>
                <a:spcPts val="0"/>
              </a:spcBef>
              <a:spcAft>
                <a:spcPts val="0"/>
              </a:spcAft>
              <a:buClr>
                <a:srgbClr val="000000"/>
              </a:buClr>
              <a:buSzPts val="1600"/>
              <a:buFont typeface="Calibri"/>
              <a:buChar char="-"/>
            </a:pPr>
            <a:r>
              <a:rPr b="0" i="0" lang="fr-FR" sz="1600" u="none" cap="none" strike="noStrike">
                <a:solidFill>
                  <a:srgbClr val="000000"/>
                </a:solidFill>
                <a:latin typeface="Calibri"/>
                <a:ea typeface="Calibri"/>
                <a:cs typeface="Calibri"/>
                <a:sym typeface="Calibri"/>
              </a:rPr>
              <a:t>Le </a:t>
            </a:r>
            <a:r>
              <a:rPr b="1" i="0" lang="fr-FR" sz="1600" u="none" cap="none" strike="noStrike">
                <a:solidFill>
                  <a:srgbClr val="000000"/>
                </a:solidFill>
                <a:latin typeface="Calibri"/>
                <a:ea typeface="Calibri"/>
                <a:cs typeface="Calibri"/>
                <a:sym typeface="Calibri"/>
              </a:rPr>
              <a:t>gardien du temps</a:t>
            </a:r>
            <a:r>
              <a:rPr b="0" i="0" lang="fr-FR" sz="1600" u="none" cap="none" strike="noStrike">
                <a:solidFill>
                  <a:srgbClr val="000000"/>
                </a:solidFill>
                <a:latin typeface="Calibri"/>
                <a:ea typeface="Calibri"/>
                <a:cs typeface="Calibri"/>
                <a:sym typeface="Calibri"/>
              </a:rPr>
              <a:t>: il rappelle régulièrement le temps restant </a:t>
            </a:r>
            <a:endParaRPr b="0" i="0" sz="1600" u="none" cap="none" strike="noStrike">
              <a:solidFill>
                <a:srgbClr val="000000"/>
              </a:solidFill>
              <a:latin typeface="Calibri"/>
              <a:ea typeface="Calibri"/>
              <a:cs typeface="Calibri"/>
              <a:sym typeface="Calibri"/>
            </a:endParaRPr>
          </a:p>
          <a:p>
            <a:pPr indent="-330200" lvl="0" marL="457200" marR="0" rtl="0" algn="l">
              <a:lnSpc>
                <a:spcPct val="100000"/>
              </a:lnSpc>
              <a:spcBef>
                <a:spcPts val="0"/>
              </a:spcBef>
              <a:spcAft>
                <a:spcPts val="0"/>
              </a:spcAft>
              <a:buClr>
                <a:srgbClr val="000000"/>
              </a:buClr>
              <a:buSzPts val="1600"/>
              <a:buFont typeface="Calibri"/>
              <a:buChar char="-"/>
            </a:pPr>
            <a:r>
              <a:rPr b="0" i="0" lang="fr-FR" sz="1600" u="none" cap="none" strike="noStrike">
                <a:solidFill>
                  <a:srgbClr val="000000"/>
                </a:solidFill>
                <a:latin typeface="Calibri"/>
                <a:ea typeface="Calibri"/>
                <a:cs typeface="Calibri"/>
                <a:sym typeface="Calibri"/>
              </a:rPr>
              <a:t>La </a:t>
            </a:r>
            <a:r>
              <a:rPr b="1" i="0" lang="fr-FR" sz="1600" u="none" cap="none" strike="noStrike">
                <a:solidFill>
                  <a:srgbClr val="000000"/>
                </a:solidFill>
                <a:latin typeface="Calibri"/>
                <a:ea typeface="Calibri"/>
                <a:cs typeface="Calibri"/>
                <a:sym typeface="Calibri"/>
              </a:rPr>
              <a:t>sentinelle</a:t>
            </a:r>
            <a:r>
              <a:rPr b="0" i="0" lang="fr-FR" sz="1600" u="none" cap="none" strike="noStrike">
                <a:solidFill>
                  <a:srgbClr val="000000"/>
                </a:solidFill>
                <a:latin typeface="Calibri"/>
                <a:ea typeface="Calibri"/>
                <a:cs typeface="Calibri"/>
                <a:sym typeface="Calibri"/>
              </a:rPr>
              <a:t>: il observe que tout se déroule bien et que tout le monde se sente bien</a:t>
            </a:r>
            <a:endParaRPr b="0" i="0" sz="1600" u="none" cap="none" strike="noStrike">
              <a:solidFill>
                <a:srgbClr val="000000"/>
              </a:solidFill>
              <a:latin typeface="Calibri"/>
              <a:ea typeface="Calibri"/>
              <a:cs typeface="Calibri"/>
              <a:sym typeface="Calibri"/>
            </a:endParaRPr>
          </a:p>
        </p:txBody>
      </p:sp>
      <p:sp>
        <p:nvSpPr>
          <p:cNvPr id="312" name="Google Shape;312;g1368c1b597a_0_22"/>
          <p:cNvSpPr txBox="1"/>
          <p:nvPr/>
        </p:nvSpPr>
        <p:spPr>
          <a:xfrm>
            <a:off x="6500550" y="915775"/>
            <a:ext cx="51174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fr-FR" sz="1600" u="none" cap="none" strike="noStrike">
                <a:solidFill>
                  <a:srgbClr val="000000"/>
                </a:solidFill>
                <a:latin typeface="Calibri"/>
                <a:ea typeface="Calibri"/>
                <a:cs typeface="Calibri"/>
                <a:sym typeface="Calibri"/>
              </a:rPr>
              <a:t>Ordre du jour à disposition en ligne où chacun peut inscrire les points qu’il désire traiter ou aborder, y. c. les nouvelles envies de  projets.</a:t>
            </a:r>
            <a:endParaRPr b="0" i="0" sz="1600" u="none" cap="none" strike="noStrike">
              <a:solidFill>
                <a:srgbClr val="000000"/>
              </a:solidFill>
              <a:latin typeface="Calibri"/>
              <a:ea typeface="Calibri"/>
              <a:cs typeface="Calibri"/>
              <a:sym typeface="Calibri"/>
            </a:endParaRPr>
          </a:p>
        </p:txBody>
      </p:sp>
      <p:sp>
        <p:nvSpPr>
          <p:cNvPr id="313" name="Google Shape;313;g1368c1b597a_0_22"/>
          <p:cNvSpPr txBox="1"/>
          <p:nvPr/>
        </p:nvSpPr>
        <p:spPr>
          <a:xfrm>
            <a:off x="6323550" y="2481200"/>
            <a:ext cx="5713800" cy="36327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000000"/>
              </a:buClr>
              <a:buSzPts val="1600"/>
              <a:buFont typeface="Calibri"/>
              <a:buChar char="-"/>
            </a:pPr>
            <a:r>
              <a:rPr b="0" i="0" lang="fr-FR" sz="1600" u="none" cap="none" strike="noStrike">
                <a:solidFill>
                  <a:srgbClr val="000000"/>
                </a:solidFill>
                <a:latin typeface="Calibri"/>
                <a:ea typeface="Calibri"/>
                <a:cs typeface="Calibri"/>
                <a:sym typeface="Calibri"/>
              </a:rPr>
              <a:t>Un-e </a:t>
            </a:r>
            <a:r>
              <a:rPr b="1" i="0" lang="fr-FR" sz="1600" u="none" cap="none" strike="noStrike">
                <a:solidFill>
                  <a:srgbClr val="000000"/>
                </a:solidFill>
                <a:latin typeface="Calibri"/>
                <a:ea typeface="Calibri"/>
                <a:cs typeface="Calibri"/>
                <a:sym typeface="Calibri"/>
              </a:rPr>
              <a:t>secrétaire/caissier-ère</a:t>
            </a:r>
            <a:r>
              <a:rPr b="0" i="0" lang="fr-FR" sz="1600" u="none" cap="none" strike="noStrike">
                <a:solidFill>
                  <a:srgbClr val="000000"/>
                </a:solidFill>
                <a:latin typeface="Calibri"/>
                <a:ea typeface="Calibri"/>
                <a:cs typeface="Calibri"/>
                <a:sym typeface="Calibri"/>
              </a:rPr>
              <a:t> qui reçoit le courrier et traite les factures.</a:t>
            </a:r>
            <a:endParaRPr b="0" i="0" sz="1600" u="none" cap="none" strike="noStrike">
              <a:solidFill>
                <a:srgbClr val="000000"/>
              </a:solidFill>
              <a:latin typeface="Calibri"/>
              <a:ea typeface="Calibri"/>
              <a:cs typeface="Calibri"/>
              <a:sym typeface="Calibri"/>
            </a:endParaRPr>
          </a:p>
          <a:p>
            <a:pPr indent="-330200" lvl="0" marL="457200" marR="0" rtl="0" algn="l">
              <a:lnSpc>
                <a:spcPct val="100000"/>
              </a:lnSpc>
              <a:spcBef>
                <a:spcPts val="0"/>
              </a:spcBef>
              <a:spcAft>
                <a:spcPts val="0"/>
              </a:spcAft>
              <a:buClr>
                <a:srgbClr val="000000"/>
              </a:buClr>
              <a:buSzPts val="1600"/>
              <a:buFont typeface="Calibri"/>
              <a:buChar char="-"/>
            </a:pPr>
            <a:r>
              <a:rPr b="0" i="0" lang="fr-FR" sz="1600" u="none" cap="none" strike="noStrike">
                <a:solidFill>
                  <a:srgbClr val="000000"/>
                </a:solidFill>
                <a:latin typeface="Calibri"/>
                <a:ea typeface="Calibri"/>
                <a:cs typeface="Calibri"/>
                <a:sym typeface="Calibri"/>
              </a:rPr>
              <a:t>Une </a:t>
            </a:r>
            <a:r>
              <a:rPr b="1" i="0" lang="fr-FR" sz="1600" u="none" cap="none" strike="noStrike">
                <a:solidFill>
                  <a:srgbClr val="000000"/>
                </a:solidFill>
                <a:latin typeface="Calibri"/>
                <a:ea typeface="Calibri"/>
                <a:cs typeface="Calibri"/>
                <a:sym typeface="Calibri"/>
              </a:rPr>
              <a:t>personne de contact</a:t>
            </a:r>
            <a:r>
              <a:rPr b="0" i="0" lang="fr-FR" sz="1600" u="none" cap="none" strike="noStrike">
                <a:solidFill>
                  <a:srgbClr val="000000"/>
                </a:solidFill>
                <a:latin typeface="Calibri"/>
                <a:ea typeface="Calibri"/>
                <a:cs typeface="Calibri"/>
                <a:sym typeface="Calibri"/>
              </a:rPr>
              <a:t> et répondant auprès de la Commune qui relève les courriels.</a:t>
            </a:r>
            <a:endParaRPr b="0" i="0" sz="1600" u="none" cap="none" strike="noStrike">
              <a:solidFill>
                <a:srgbClr val="000000"/>
              </a:solidFill>
              <a:latin typeface="Calibri"/>
              <a:ea typeface="Calibri"/>
              <a:cs typeface="Calibri"/>
              <a:sym typeface="Calibri"/>
            </a:endParaRPr>
          </a:p>
          <a:p>
            <a:pPr indent="-330200" lvl="0" marL="457200" marR="0" rtl="0" algn="l">
              <a:lnSpc>
                <a:spcPct val="100000"/>
              </a:lnSpc>
              <a:spcBef>
                <a:spcPts val="0"/>
              </a:spcBef>
              <a:spcAft>
                <a:spcPts val="0"/>
              </a:spcAft>
              <a:buClr>
                <a:srgbClr val="000000"/>
              </a:buClr>
              <a:buSzPts val="1600"/>
              <a:buFont typeface="Calibri"/>
              <a:buChar char="-"/>
            </a:pPr>
            <a:r>
              <a:rPr b="0" i="0" lang="fr-FR" sz="1600" u="none" cap="none" strike="noStrike">
                <a:solidFill>
                  <a:srgbClr val="000000"/>
                </a:solidFill>
                <a:latin typeface="Calibri"/>
                <a:ea typeface="Calibri"/>
                <a:cs typeface="Calibri"/>
                <a:sym typeface="Calibri"/>
              </a:rPr>
              <a:t>Une personne qui suit le </a:t>
            </a:r>
            <a:r>
              <a:rPr b="1" i="0" lang="fr-FR" sz="1600" u="none" cap="none" strike="noStrike">
                <a:solidFill>
                  <a:srgbClr val="000000"/>
                </a:solidFill>
                <a:latin typeface="Calibri"/>
                <a:ea typeface="Calibri"/>
                <a:cs typeface="Calibri"/>
                <a:sym typeface="Calibri"/>
              </a:rPr>
              <a:t>système d’échange</a:t>
            </a:r>
            <a:r>
              <a:rPr b="0" i="0" lang="fr-FR" sz="1600" u="none" cap="none" strike="noStrike">
                <a:solidFill>
                  <a:srgbClr val="000000"/>
                </a:solidFill>
                <a:latin typeface="Calibri"/>
                <a:ea typeface="Calibri"/>
                <a:cs typeface="Calibri"/>
                <a:sym typeface="Calibri"/>
              </a:rPr>
              <a:t> et pilote les formateurs à trouver.</a:t>
            </a:r>
            <a:endParaRPr b="0" i="0" sz="1600" u="none" cap="none" strike="noStrike">
              <a:solidFill>
                <a:srgbClr val="000000"/>
              </a:solidFill>
              <a:latin typeface="Calibri"/>
              <a:ea typeface="Calibri"/>
              <a:cs typeface="Calibri"/>
              <a:sym typeface="Calibri"/>
            </a:endParaRPr>
          </a:p>
          <a:p>
            <a:pPr indent="-330200" lvl="0" marL="457200" marR="0" rtl="0" algn="l">
              <a:lnSpc>
                <a:spcPct val="100000"/>
              </a:lnSpc>
              <a:spcBef>
                <a:spcPts val="0"/>
              </a:spcBef>
              <a:spcAft>
                <a:spcPts val="0"/>
              </a:spcAft>
              <a:buClr>
                <a:srgbClr val="000000"/>
              </a:buClr>
              <a:buSzPts val="1600"/>
              <a:buFont typeface="Calibri"/>
              <a:buChar char="-"/>
            </a:pPr>
            <a:r>
              <a:rPr b="0" i="0" lang="fr-FR" sz="1600" u="none" cap="none" strike="noStrike">
                <a:solidFill>
                  <a:srgbClr val="000000"/>
                </a:solidFill>
                <a:latin typeface="Calibri"/>
                <a:ea typeface="Calibri"/>
                <a:cs typeface="Calibri"/>
                <a:sym typeface="Calibri"/>
              </a:rPr>
              <a:t>Une personne Gestion du </a:t>
            </a:r>
            <a:r>
              <a:rPr b="1" i="0" lang="fr-FR" sz="1600" u="none" cap="none" strike="noStrike">
                <a:solidFill>
                  <a:srgbClr val="000000"/>
                </a:solidFill>
                <a:latin typeface="Calibri"/>
                <a:ea typeface="Calibri"/>
                <a:cs typeface="Calibri"/>
                <a:sym typeface="Calibri"/>
              </a:rPr>
              <a:t>site Internet et newsletter</a:t>
            </a:r>
            <a:r>
              <a:rPr b="0" i="0" lang="fr-FR" sz="1600" u="none" cap="none" strike="noStrike">
                <a:solidFill>
                  <a:srgbClr val="000000"/>
                </a:solidFill>
                <a:latin typeface="Calibri"/>
                <a:ea typeface="Calibri"/>
                <a:cs typeface="Calibri"/>
                <a:sym typeface="Calibri"/>
              </a:rPr>
              <a:t>.</a:t>
            </a:r>
            <a:endParaRPr b="0" i="0" sz="16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a:p>
            <a:pPr indent="0" lvl="0" marL="89999" marR="0" rtl="0" algn="l">
              <a:lnSpc>
                <a:spcPct val="100000"/>
              </a:lnSpc>
              <a:spcBef>
                <a:spcPts val="0"/>
              </a:spcBef>
              <a:spcAft>
                <a:spcPts val="0"/>
              </a:spcAft>
              <a:buClr>
                <a:srgbClr val="000000"/>
              </a:buClr>
              <a:buSzPts val="1600"/>
              <a:buFont typeface="Arial"/>
              <a:buNone/>
            </a:pPr>
            <a:r>
              <a:rPr b="0" i="1" lang="fr-FR" sz="1600" u="none" cap="none" strike="noStrike">
                <a:solidFill>
                  <a:srgbClr val="000000"/>
                </a:solidFill>
                <a:latin typeface="Calibri"/>
                <a:ea typeface="Calibri"/>
                <a:cs typeface="Calibri"/>
                <a:sym typeface="Calibri"/>
              </a:rPr>
              <a:t>L’élection sans candidat :</a:t>
            </a:r>
            <a:endParaRPr b="0" i="1" sz="16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600"/>
              <a:buFont typeface="Arial"/>
              <a:buNone/>
            </a:pPr>
            <a:r>
              <a:rPr b="0" i="0" lang="fr-FR" sz="1600" u="none" cap="none" strike="noStrike">
                <a:solidFill>
                  <a:srgbClr val="000000"/>
                </a:solidFill>
                <a:latin typeface="Calibri"/>
                <a:ea typeface="Calibri"/>
                <a:cs typeface="Calibri"/>
                <a:sym typeface="Calibri"/>
              </a:rPr>
              <a:t>Si l’association a besoin de personnes pour mener à bien une tâche mais qu’à priori, personne ne se propose, cet outil permet d’élire des candidats sur la base des qualités que lui reconnaît le groupe. Plusieurs tours de parole permettent à tout le monde de se mettre d’accord.</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CAB6"/>
        </a:solidFill>
      </p:bgPr>
    </p:bg>
    <p:spTree>
      <p:nvGrpSpPr>
        <p:cNvPr id="102" name="Shape 102"/>
        <p:cNvGrpSpPr/>
        <p:nvPr/>
      </p:nvGrpSpPr>
      <p:grpSpPr>
        <a:xfrm>
          <a:off x="0" y="0"/>
          <a:ext cx="0" cy="0"/>
          <a:chOff x="0" y="0"/>
          <a:chExt cx="0" cy="0"/>
        </a:xfrm>
      </p:grpSpPr>
      <p:sp>
        <p:nvSpPr>
          <p:cNvPr id="103" name="Google Shape;103;p2"/>
          <p:cNvSpPr/>
          <p:nvPr/>
        </p:nvSpPr>
        <p:spPr>
          <a:xfrm>
            <a:off x="-4218" y="5997743"/>
            <a:ext cx="12192000" cy="857250"/>
          </a:xfrm>
          <a:prstGeom prst="rect">
            <a:avLst/>
          </a:prstGeom>
          <a:solidFill>
            <a:srgbClr val="F0F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 name="Google Shape;104;p2"/>
          <p:cNvSpPr/>
          <p:nvPr/>
        </p:nvSpPr>
        <p:spPr>
          <a:xfrm>
            <a:off x="652183" y="1598282"/>
            <a:ext cx="2517000" cy="495000"/>
          </a:xfrm>
          <a:prstGeom prst="rect">
            <a:avLst/>
          </a:prstGeom>
          <a:solidFill>
            <a:srgbClr val="0052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Montserrat"/>
                <a:ea typeface="Montserrat"/>
                <a:cs typeface="Montserrat"/>
                <a:sym typeface="Montserrat"/>
              </a:rPr>
              <a:t> ORDRE DU JOUR</a:t>
            </a:r>
            <a:endParaRPr b="0" i="0" sz="1400" u="none" cap="none" strike="noStrike">
              <a:solidFill>
                <a:srgbClr val="000000"/>
              </a:solidFill>
              <a:latin typeface="Arial"/>
              <a:ea typeface="Arial"/>
              <a:cs typeface="Arial"/>
              <a:sym typeface="Arial"/>
            </a:endParaRPr>
          </a:p>
        </p:txBody>
      </p:sp>
      <p:sp>
        <p:nvSpPr>
          <p:cNvPr id="105" name="Google Shape;105;p2"/>
          <p:cNvSpPr/>
          <p:nvPr/>
        </p:nvSpPr>
        <p:spPr>
          <a:xfrm>
            <a:off x="-6725" y="0"/>
            <a:ext cx="12194400" cy="11352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6" name="Google Shape;106;p2"/>
          <p:cNvSpPr txBox="1"/>
          <p:nvPr/>
        </p:nvSpPr>
        <p:spPr>
          <a:xfrm>
            <a:off x="595312" y="277894"/>
            <a:ext cx="4189629" cy="857250"/>
          </a:xfrm>
          <a:prstGeom prst="rect">
            <a:avLst/>
          </a:prstGeom>
          <a:noFill/>
          <a:ln>
            <a:noFill/>
          </a:ln>
        </p:spPr>
        <p:txBody>
          <a:bodyPr anchorCtr="0" anchor="ctr" bIns="45700" lIns="91425" spcFirstLastPara="1" rIns="91425" wrap="square" tIns="45700">
            <a:normAutofit fontScale="40000" lnSpcReduction="20000"/>
          </a:bodyPr>
          <a:lstStyle/>
          <a:p>
            <a:pPr indent="0" lvl="0" marL="0" marR="0" rtl="0" algn="l">
              <a:lnSpc>
                <a:spcPct val="90000"/>
              </a:lnSpc>
              <a:spcBef>
                <a:spcPts val="0"/>
              </a:spcBef>
              <a:spcAft>
                <a:spcPts val="0"/>
              </a:spcAft>
              <a:buClr>
                <a:srgbClr val="5A5955"/>
              </a:buClr>
              <a:buSzPct val="90000"/>
              <a:buFont typeface="Montserrat"/>
              <a:buNone/>
            </a:pPr>
            <a:r>
              <a:rPr b="0" i="0" lang="fr-FR" sz="5000" u="none" cap="none" strike="noStrike">
                <a:solidFill>
                  <a:srgbClr val="5A5955"/>
                </a:solidFill>
                <a:latin typeface="Montserrat"/>
                <a:ea typeface="Montserrat"/>
                <a:cs typeface="Montserrat"/>
                <a:sym typeface="Montserrat"/>
              </a:rPr>
              <a:t>17.09.2022</a:t>
            </a:r>
            <a:br>
              <a:rPr b="0" i="0" lang="fr-FR" sz="6000" u="none" cap="none" strike="noStrike">
                <a:solidFill>
                  <a:srgbClr val="5A5955"/>
                </a:solidFill>
                <a:latin typeface="Montserrat"/>
                <a:ea typeface="Montserrat"/>
                <a:cs typeface="Montserrat"/>
                <a:sym typeface="Montserrat"/>
              </a:rPr>
            </a:br>
            <a:endParaRPr b="0" i="0" sz="6000" u="none" cap="none" strike="noStrike">
              <a:solidFill>
                <a:srgbClr val="5A5955"/>
              </a:solidFill>
              <a:latin typeface="Montserrat"/>
              <a:ea typeface="Montserrat"/>
              <a:cs typeface="Montserrat"/>
              <a:sym typeface="Montserrat"/>
            </a:endParaRPr>
          </a:p>
          <a:p>
            <a:pPr indent="0" lvl="0" marL="0" marR="0" rtl="0" algn="l">
              <a:lnSpc>
                <a:spcPct val="90000"/>
              </a:lnSpc>
              <a:spcBef>
                <a:spcPts val="0"/>
              </a:spcBef>
              <a:spcAft>
                <a:spcPts val="0"/>
              </a:spcAft>
              <a:buClr>
                <a:srgbClr val="5A5955"/>
              </a:buClr>
              <a:buSzPct val="75000"/>
              <a:buFont typeface="Montserrat"/>
              <a:buNone/>
            </a:pPr>
            <a:r>
              <a:rPr b="0" i="0" lang="fr-FR" sz="6000" u="none" cap="none" strike="noStrike">
                <a:solidFill>
                  <a:srgbClr val="5A5955"/>
                </a:solidFill>
                <a:latin typeface="Montserrat"/>
                <a:ea typeface="Montserrat"/>
                <a:cs typeface="Montserrat"/>
                <a:sym typeface="Montserrat"/>
              </a:rPr>
              <a:t>AG du SEL de la Jogne</a:t>
            </a:r>
            <a:endParaRPr b="0" i="0" sz="1400" u="none" cap="none" strike="noStrike">
              <a:solidFill>
                <a:srgbClr val="000000"/>
              </a:solidFill>
              <a:latin typeface="Arial"/>
              <a:ea typeface="Arial"/>
              <a:cs typeface="Arial"/>
              <a:sym typeface="Arial"/>
            </a:endParaRPr>
          </a:p>
        </p:txBody>
      </p:sp>
      <p:sp>
        <p:nvSpPr>
          <p:cNvPr id="107" name="Google Shape;107;p2"/>
          <p:cNvSpPr/>
          <p:nvPr/>
        </p:nvSpPr>
        <p:spPr>
          <a:xfrm>
            <a:off x="652172" y="1135195"/>
            <a:ext cx="5539500" cy="523200"/>
          </a:xfrm>
          <a:prstGeom prst="rect">
            <a:avLst/>
          </a:prstGeom>
          <a:noFill/>
          <a:ln>
            <a:noFill/>
          </a:ln>
        </p:spPr>
        <p:txBody>
          <a:bodyPr anchorCtr="0" anchor="t" bIns="45700" lIns="91425" spcFirstLastPara="1" rIns="91425" wrap="square" tIns="45700">
            <a:spAutoFit/>
          </a:bodyPr>
          <a:lstStyle/>
          <a:p>
            <a:pPr indent="-571500" lvl="0" marL="571500" marR="0" rtl="0" algn="l">
              <a:lnSpc>
                <a:spcPct val="100000"/>
              </a:lnSpc>
              <a:spcBef>
                <a:spcPts val="0"/>
              </a:spcBef>
              <a:spcAft>
                <a:spcPts val="0"/>
              </a:spcAft>
              <a:buClr>
                <a:srgbClr val="006C6A"/>
              </a:buClr>
              <a:buSzPts val="2800"/>
              <a:buFont typeface="Arial"/>
              <a:buChar char="•"/>
            </a:pPr>
            <a:r>
              <a:rPr lang="fr-FR" sz="2800">
                <a:solidFill>
                  <a:srgbClr val="006C6A"/>
                </a:solidFill>
                <a:latin typeface="Montserrat ExtraLight"/>
                <a:ea typeface="Montserrat ExtraLight"/>
                <a:cs typeface="Montserrat ExtraLight"/>
                <a:sym typeface="Montserrat ExtraLight"/>
              </a:rPr>
              <a:t>APÉRITIF</a:t>
            </a:r>
            <a:r>
              <a:rPr b="0" i="0" lang="fr-FR" sz="2800" u="none" cap="none" strike="noStrike">
                <a:solidFill>
                  <a:srgbClr val="006C6A"/>
                </a:solidFill>
                <a:latin typeface="Montserrat ExtraLight"/>
                <a:ea typeface="Montserrat ExtraLight"/>
                <a:cs typeface="Montserrat ExtraLight"/>
                <a:sym typeface="Montserrat ExtraLight"/>
              </a:rPr>
              <a:t> et ANIMATIONS</a:t>
            </a:r>
            <a:endParaRPr b="0" i="0" sz="1400" u="none" cap="none" strike="noStrike">
              <a:solidFill>
                <a:srgbClr val="000000"/>
              </a:solidFill>
              <a:latin typeface="Arial"/>
              <a:ea typeface="Arial"/>
              <a:cs typeface="Arial"/>
              <a:sym typeface="Arial"/>
            </a:endParaRPr>
          </a:p>
        </p:txBody>
      </p:sp>
      <p:sp>
        <p:nvSpPr>
          <p:cNvPr id="108" name="Google Shape;108;p2"/>
          <p:cNvSpPr/>
          <p:nvPr/>
        </p:nvSpPr>
        <p:spPr>
          <a:xfrm>
            <a:off x="553897" y="5476115"/>
            <a:ext cx="5539601" cy="523180"/>
          </a:xfrm>
          <a:prstGeom prst="rect">
            <a:avLst/>
          </a:prstGeom>
          <a:noFill/>
          <a:ln>
            <a:noFill/>
          </a:ln>
        </p:spPr>
        <p:txBody>
          <a:bodyPr anchorCtr="0" anchor="t" bIns="45700" lIns="91425" spcFirstLastPara="1" rIns="91425" wrap="square" tIns="45700">
            <a:spAutoFit/>
          </a:bodyPr>
          <a:lstStyle/>
          <a:p>
            <a:pPr indent="-571500" lvl="0" marL="571500" marR="0" rtl="0" algn="l">
              <a:lnSpc>
                <a:spcPct val="100000"/>
              </a:lnSpc>
              <a:spcBef>
                <a:spcPts val="0"/>
              </a:spcBef>
              <a:spcAft>
                <a:spcPts val="0"/>
              </a:spcAft>
              <a:buClr>
                <a:srgbClr val="006C6A"/>
              </a:buClr>
              <a:buSzPts val="2800"/>
              <a:buFont typeface="Arial"/>
              <a:buChar char="•"/>
            </a:pPr>
            <a:r>
              <a:rPr b="0" i="0" lang="fr-FR" sz="2800" u="none" cap="none" strike="noStrike">
                <a:solidFill>
                  <a:srgbClr val="006C6A"/>
                </a:solidFill>
                <a:latin typeface="Montserrat ExtraLight"/>
                <a:ea typeface="Montserrat ExtraLight"/>
                <a:cs typeface="Montserrat ExtraLight"/>
                <a:sym typeface="Montserrat ExtraLight"/>
              </a:rPr>
              <a:t>REPAS et ANIMATION</a:t>
            </a:r>
            <a:endParaRPr b="0" i="0" sz="1400" u="none" cap="none" strike="noStrike">
              <a:solidFill>
                <a:srgbClr val="000000"/>
              </a:solidFill>
              <a:latin typeface="Arial"/>
              <a:ea typeface="Arial"/>
              <a:cs typeface="Arial"/>
              <a:sym typeface="Arial"/>
            </a:endParaRPr>
          </a:p>
        </p:txBody>
      </p:sp>
      <p:sp>
        <p:nvSpPr>
          <p:cNvPr id="109" name="Google Shape;109;p2"/>
          <p:cNvSpPr/>
          <p:nvPr/>
        </p:nvSpPr>
        <p:spPr>
          <a:xfrm>
            <a:off x="652175" y="2093275"/>
            <a:ext cx="10997100" cy="3223800"/>
          </a:xfrm>
          <a:prstGeom prst="rect">
            <a:avLst/>
          </a:prstGeom>
          <a:solidFill>
            <a:srgbClr val="006C6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0" name="Google Shape;110;p2"/>
          <p:cNvSpPr/>
          <p:nvPr/>
        </p:nvSpPr>
        <p:spPr>
          <a:xfrm>
            <a:off x="781650" y="2131900"/>
            <a:ext cx="10328400" cy="3125100"/>
          </a:xfrm>
          <a:prstGeom prst="rect">
            <a:avLst/>
          </a:prstGeom>
          <a:noFill/>
          <a:ln>
            <a:noFill/>
          </a:ln>
        </p:spPr>
        <p:txBody>
          <a:bodyPr anchorCtr="0" anchor="t" bIns="45700" lIns="91425" spcFirstLastPara="1" rIns="91425" wrap="square" tIns="45700">
            <a:spAutoFit/>
          </a:bodyPr>
          <a:lstStyle/>
          <a:p>
            <a:pPr indent="0" lvl="0" marL="0" marR="0" rtl="0" algn="l">
              <a:lnSpc>
                <a:spcPct val="136363"/>
              </a:lnSpc>
              <a:spcBef>
                <a:spcPts val="0"/>
              </a:spcBef>
              <a:spcAft>
                <a:spcPts val="0"/>
              </a:spcAft>
              <a:buNone/>
            </a:pPr>
            <a:r>
              <a:rPr b="0" i="0" lang="fr-FR" sz="2200" u="none" cap="none" strike="noStrike">
                <a:solidFill>
                  <a:schemeClr val="lt1"/>
                </a:solidFill>
                <a:latin typeface="Montserrat ExtraLight"/>
                <a:ea typeface="Montserrat ExtraLight"/>
                <a:cs typeface="Montserrat ExtraLight"/>
                <a:sym typeface="Montserrat ExtraLight"/>
              </a:rPr>
              <a:t>1. Souhaits de bienvenue et déroulement de l’assemblée</a:t>
            </a:r>
            <a:endParaRPr/>
          </a:p>
          <a:p>
            <a:pPr indent="0" lvl="0" marL="0" marR="0" rtl="0" algn="l">
              <a:lnSpc>
                <a:spcPct val="136363"/>
              </a:lnSpc>
              <a:spcBef>
                <a:spcPts val="0"/>
              </a:spcBef>
              <a:spcAft>
                <a:spcPts val="0"/>
              </a:spcAft>
              <a:buNone/>
            </a:pPr>
            <a:r>
              <a:rPr b="0" i="0" lang="fr-FR" sz="2200" u="none" cap="none" strike="noStrike">
                <a:solidFill>
                  <a:schemeClr val="lt1"/>
                </a:solidFill>
                <a:latin typeface="Montserrat ExtraLight"/>
                <a:ea typeface="Montserrat ExtraLight"/>
                <a:cs typeface="Montserrat ExtraLight"/>
                <a:sym typeface="Montserrat ExtraLight"/>
              </a:rPr>
              <a:t>2. Approbation du PV de 2021</a:t>
            </a:r>
            <a:endParaRPr/>
          </a:p>
          <a:p>
            <a:pPr indent="0" lvl="0" marL="0" marR="0" rtl="0" algn="l">
              <a:lnSpc>
                <a:spcPct val="136363"/>
              </a:lnSpc>
              <a:spcBef>
                <a:spcPts val="0"/>
              </a:spcBef>
              <a:spcAft>
                <a:spcPts val="0"/>
              </a:spcAft>
              <a:buNone/>
            </a:pPr>
            <a:r>
              <a:rPr b="0" i="0" lang="fr-FR" sz="2200" u="none" cap="none" strike="noStrike">
                <a:solidFill>
                  <a:schemeClr val="lt1"/>
                </a:solidFill>
                <a:latin typeface="Montserrat ExtraLight"/>
                <a:ea typeface="Montserrat ExtraLight"/>
                <a:cs typeface="Montserrat ExtraLight"/>
                <a:sym typeface="Montserrat ExtraLight"/>
              </a:rPr>
              <a:t>3. Retour sur le SEL depuis la dernière AG</a:t>
            </a:r>
            <a:endParaRPr/>
          </a:p>
          <a:p>
            <a:pPr indent="0" lvl="0" marL="0" marR="0" rtl="0" algn="l">
              <a:lnSpc>
                <a:spcPct val="136363"/>
              </a:lnSpc>
              <a:spcBef>
                <a:spcPts val="0"/>
              </a:spcBef>
              <a:spcAft>
                <a:spcPts val="0"/>
              </a:spcAft>
              <a:buNone/>
            </a:pPr>
            <a:r>
              <a:rPr b="0" i="0" lang="fr-FR" sz="2200" u="none" cap="none" strike="noStrike">
                <a:solidFill>
                  <a:schemeClr val="lt1"/>
                </a:solidFill>
                <a:latin typeface="Montserrat ExtraLight"/>
                <a:ea typeface="Montserrat ExtraLight"/>
                <a:cs typeface="Montserrat ExtraLight"/>
                <a:sym typeface="Montserrat ExtraLight"/>
              </a:rPr>
              <a:t>4. Présentation des comptes sur une année et demie et bouclement</a:t>
            </a:r>
            <a:endParaRPr/>
          </a:p>
          <a:p>
            <a:pPr indent="0" lvl="0" marL="0" marR="0" rtl="0" algn="l">
              <a:lnSpc>
                <a:spcPct val="136363"/>
              </a:lnSpc>
              <a:spcBef>
                <a:spcPts val="0"/>
              </a:spcBef>
              <a:spcAft>
                <a:spcPts val="0"/>
              </a:spcAft>
              <a:buNone/>
            </a:pPr>
            <a:r>
              <a:rPr b="0" i="0" lang="fr-FR" sz="2200" u="none" cap="none" strike="noStrike">
                <a:solidFill>
                  <a:schemeClr val="lt1"/>
                </a:solidFill>
                <a:latin typeface="Montserrat ExtraLight"/>
                <a:ea typeface="Montserrat ExtraLight"/>
                <a:cs typeface="Montserrat ExtraLight"/>
                <a:sym typeface="Montserrat ExtraLight"/>
              </a:rPr>
              <a:t>5. Rapport des vérificatrices</a:t>
            </a:r>
            <a:endParaRPr/>
          </a:p>
          <a:p>
            <a:pPr indent="0" lvl="0" marL="0" marR="0" rtl="0" algn="l">
              <a:lnSpc>
                <a:spcPct val="136363"/>
              </a:lnSpc>
              <a:spcBef>
                <a:spcPts val="0"/>
              </a:spcBef>
              <a:spcAft>
                <a:spcPts val="0"/>
              </a:spcAft>
              <a:buNone/>
            </a:pPr>
            <a:r>
              <a:rPr b="0" i="0" lang="fr-FR" sz="2200" u="none" cap="none" strike="noStrike">
                <a:solidFill>
                  <a:schemeClr val="lt1"/>
                </a:solidFill>
                <a:latin typeface="Montserrat ExtraLight"/>
                <a:ea typeface="Montserrat ExtraLight"/>
                <a:cs typeface="Montserrat ExtraLight"/>
                <a:sym typeface="Montserrat ExtraLight"/>
              </a:rPr>
              <a:t>6. Fusion SEL-JEM</a:t>
            </a:r>
            <a:endParaRPr/>
          </a:p>
          <a:p>
            <a:pPr indent="0" lvl="0" marL="0" marR="0" rtl="0" algn="l">
              <a:lnSpc>
                <a:spcPct val="136363"/>
              </a:lnSpc>
              <a:spcBef>
                <a:spcPts val="0"/>
              </a:spcBef>
              <a:spcAft>
                <a:spcPts val="0"/>
              </a:spcAft>
              <a:buNone/>
            </a:pPr>
            <a:r>
              <a:rPr b="0" i="0" lang="fr-FR" sz="2200" u="none" cap="none" strike="noStrike">
                <a:solidFill>
                  <a:schemeClr val="lt1"/>
                </a:solidFill>
                <a:latin typeface="Montserrat ExtraLight"/>
                <a:ea typeface="Montserrat ExtraLight"/>
                <a:cs typeface="Montserrat ExtraLight"/>
                <a:sym typeface="Montserrat ExtraLight"/>
              </a:rPr>
              <a:t>7. Divers</a:t>
            </a:r>
            <a:endParaRPr/>
          </a:p>
          <a:p>
            <a:pPr indent="-431800" lvl="0" marL="571500" marR="0" rtl="0" algn="l">
              <a:lnSpc>
                <a:spcPct val="100000"/>
              </a:lnSpc>
              <a:spcBef>
                <a:spcPts val="1200"/>
              </a:spcBef>
              <a:spcAft>
                <a:spcPts val="0"/>
              </a:spcAft>
              <a:buClr>
                <a:schemeClr val="lt1"/>
              </a:buClr>
              <a:buSzPts val="2200"/>
              <a:buFont typeface="Arial"/>
              <a:buNone/>
            </a:pPr>
            <a:r>
              <a:t/>
            </a:r>
            <a:endParaRPr b="0" i="0" sz="1400" u="none" cap="none" strike="noStrike">
              <a:solidFill>
                <a:srgbClr val="000000"/>
              </a:solidFill>
              <a:latin typeface="Arial"/>
              <a:ea typeface="Arial"/>
              <a:cs typeface="Arial"/>
              <a:sym typeface="Arial"/>
            </a:endParaRPr>
          </a:p>
        </p:txBody>
      </p:sp>
      <p:pic>
        <p:nvPicPr>
          <p:cNvPr id="111" name="Google Shape;111;p2"/>
          <p:cNvPicPr preferRelativeResize="0"/>
          <p:nvPr/>
        </p:nvPicPr>
        <p:blipFill rotWithShape="1">
          <a:blip r:embed="rId3">
            <a:alphaModFix/>
          </a:blip>
          <a:srcRect b="0" l="0" r="0" t="0"/>
          <a:stretch/>
        </p:blipFill>
        <p:spPr>
          <a:xfrm>
            <a:off x="10841167" y="6100445"/>
            <a:ext cx="1230236" cy="720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CAB6"/>
        </a:solidFill>
      </p:bgPr>
    </p:bg>
    <p:spTree>
      <p:nvGrpSpPr>
        <p:cNvPr id="318" name="Shape 318"/>
        <p:cNvGrpSpPr/>
        <p:nvPr/>
      </p:nvGrpSpPr>
      <p:grpSpPr>
        <a:xfrm>
          <a:off x="0" y="0"/>
          <a:ext cx="0" cy="0"/>
          <a:chOff x="0" y="0"/>
          <a:chExt cx="0" cy="0"/>
        </a:xfrm>
      </p:grpSpPr>
      <p:sp>
        <p:nvSpPr>
          <p:cNvPr id="319" name="Google Shape;319;p7"/>
          <p:cNvSpPr/>
          <p:nvPr/>
        </p:nvSpPr>
        <p:spPr>
          <a:xfrm>
            <a:off x="0" y="6000750"/>
            <a:ext cx="12192000" cy="857250"/>
          </a:xfrm>
          <a:prstGeom prst="rect">
            <a:avLst/>
          </a:prstGeom>
          <a:solidFill>
            <a:srgbClr val="F0F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20" name="Google Shape;320;p7"/>
          <p:cNvSpPr/>
          <p:nvPr/>
        </p:nvSpPr>
        <p:spPr>
          <a:xfrm>
            <a:off x="594000" y="2160000"/>
            <a:ext cx="4667493" cy="9962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54545"/>
              </a:buClr>
              <a:buSzPts val="3500"/>
              <a:buFont typeface="Montserrat Black"/>
              <a:buNone/>
            </a:pPr>
            <a:r>
              <a:rPr b="1" i="0" lang="fr-FR" sz="3300" u="none" cap="none" strike="noStrike">
                <a:solidFill>
                  <a:srgbClr val="454545"/>
                </a:solidFill>
                <a:latin typeface="Montserrat Black"/>
                <a:ea typeface="Montserrat Black"/>
                <a:cs typeface="Montserrat Black"/>
                <a:sym typeface="Montserrat Black"/>
              </a:rPr>
              <a:t>GOUVERNANCE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54545"/>
              </a:buClr>
              <a:buSzPts val="3500"/>
              <a:buFont typeface="Montserrat Black"/>
              <a:buNone/>
            </a:pPr>
            <a:r>
              <a:rPr b="1" i="0" lang="fr-FR" sz="3300" u="none" cap="none" strike="noStrike">
                <a:solidFill>
                  <a:srgbClr val="454545"/>
                </a:solidFill>
                <a:latin typeface="Montserrat Black"/>
                <a:ea typeface="Montserrat Black"/>
                <a:cs typeface="Montserrat Black"/>
                <a:sym typeface="Montserrat Black"/>
              </a:rPr>
              <a:t>PARTICIPATIVE</a:t>
            </a:r>
            <a:endParaRPr b="1" i="0" sz="3300" u="none" cap="none" strike="noStrike">
              <a:solidFill>
                <a:srgbClr val="454545"/>
              </a:solidFill>
              <a:latin typeface="Montserrat Black"/>
              <a:ea typeface="Montserrat Black"/>
              <a:cs typeface="Montserrat Black"/>
              <a:sym typeface="Montserrat Black"/>
            </a:endParaRPr>
          </a:p>
        </p:txBody>
      </p:sp>
      <p:sp>
        <p:nvSpPr>
          <p:cNvPr id="321" name="Google Shape;321;p7"/>
          <p:cNvSpPr/>
          <p:nvPr/>
        </p:nvSpPr>
        <p:spPr>
          <a:xfrm>
            <a:off x="576000" y="576000"/>
            <a:ext cx="1140431" cy="1140431"/>
          </a:xfrm>
          <a:prstGeom prst="ellipse">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5000"/>
              <a:buFont typeface="Montserrat Light"/>
              <a:buNone/>
            </a:pPr>
            <a:r>
              <a:rPr b="0" i="0" lang="fr-FR" sz="5000" u="none" cap="none" strike="noStrike">
                <a:solidFill>
                  <a:srgbClr val="FFFFFF"/>
                </a:solidFill>
                <a:latin typeface="Montserrat Light"/>
                <a:ea typeface="Montserrat Light"/>
                <a:cs typeface="Montserrat Light"/>
                <a:sym typeface="Montserrat Light"/>
              </a:rPr>
              <a:t>2</a:t>
            </a:r>
            <a:endParaRPr b="0" i="0" sz="1400" u="none" cap="none" strike="noStrike">
              <a:solidFill>
                <a:srgbClr val="000000"/>
              </a:solidFill>
              <a:latin typeface="Arial"/>
              <a:ea typeface="Arial"/>
              <a:cs typeface="Arial"/>
              <a:sym typeface="Arial"/>
            </a:endParaRPr>
          </a:p>
        </p:txBody>
      </p:sp>
      <p:pic>
        <p:nvPicPr>
          <p:cNvPr id="322" name="Google Shape;322;p7"/>
          <p:cNvPicPr preferRelativeResize="0"/>
          <p:nvPr/>
        </p:nvPicPr>
        <p:blipFill rotWithShape="1">
          <a:blip r:embed="rId3">
            <a:alphaModFix/>
          </a:blip>
          <a:srcRect b="0" l="0" r="50285" t="0"/>
          <a:stretch/>
        </p:blipFill>
        <p:spPr>
          <a:xfrm>
            <a:off x="4258444" y="424575"/>
            <a:ext cx="3930199" cy="5324475"/>
          </a:xfrm>
          <a:prstGeom prst="rect">
            <a:avLst/>
          </a:prstGeom>
          <a:noFill/>
          <a:ln>
            <a:noFill/>
          </a:ln>
        </p:spPr>
      </p:pic>
      <p:sp>
        <p:nvSpPr>
          <p:cNvPr id="323" name="Google Shape;323;p7"/>
          <p:cNvSpPr txBox="1"/>
          <p:nvPr/>
        </p:nvSpPr>
        <p:spPr>
          <a:xfrm>
            <a:off x="8383125" y="1862925"/>
            <a:ext cx="3490500" cy="14037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1200"/>
              </a:spcBef>
              <a:spcAft>
                <a:spcPts val="0"/>
              </a:spcAft>
              <a:buClr>
                <a:schemeClr val="dk1"/>
              </a:buClr>
              <a:buSzPts val="1100"/>
              <a:buFont typeface="Arial"/>
              <a:buNone/>
            </a:pPr>
            <a:r>
              <a:rPr b="0" i="0" lang="fr-FR" sz="1600" u="none" cap="none" strike="noStrike">
                <a:solidFill>
                  <a:srgbClr val="000000"/>
                </a:solidFill>
                <a:latin typeface="Calibri"/>
                <a:ea typeface="Calibri"/>
                <a:cs typeface="Calibri"/>
                <a:sym typeface="Calibri"/>
              </a:rPr>
              <a:t>Le cadre de sécurité permet que chacun se sente à l’aise et en confiance lors des réunions.</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CAB6"/>
        </a:solidFill>
      </p:bgPr>
    </p:bg>
    <p:spTree>
      <p:nvGrpSpPr>
        <p:cNvPr id="328" name="Shape 328"/>
        <p:cNvGrpSpPr/>
        <p:nvPr/>
      </p:nvGrpSpPr>
      <p:grpSpPr>
        <a:xfrm>
          <a:off x="0" y="0"/>
          <a:ext cx="0" cy="0"/>
          <a:chOff x="0" y="0"/>
          <a:chExt cx="0" cy="0"/>
        </a:xfrm>
      </p:grpSpPr>
      <p:sp>
        <p:nvSpPr>
          <p:cNvPr id="329" name="Google Shape;329;g13bc970425d_1_45"/>
          <p:cNvSpPr/>
          <p:nvPr/>
        </p:nvSpPr>
        <p:spPr>
          <a:xfrm>
            <a:off x="0" y="6000750"/>
            <a:ext cx="12192000" cy="857400"/>
          </a:xfrm>
          <a:prstGeom prst="rect">
            <a:avLst/>
          </a:prstGeom>
          <a:solidFill>
            <a:srgbClr val="F0F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0" name="Google Shape;330;g13bc970425d_1_45"/>
          <p:cNvSpPr/>
          <p:nvPr/>
        </p:nvSpPr>
        <p:spPr>
          <a:xfrm>
            <a:off x="594000" y="2160000"/>
            <a:ext cx="4667400" cy="996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54545"/>
              </a:buClr>
              <a:buSzPts val="3500"/>
              <a:buFont typeface="Montserrat Black"/>
              <a:buNone/>
            </a:pPr>
            <a:r>
              <a:rPr b="1" i="0" lang="fr-FR" sz="3300" u="none" cap="none" strike="noStrike">
                <a:solidFill>
                  <a:srgbClr val="454545"/>
                </a:solidFill>
                <a:latin typeface="Montserrat Black"/>
                <a:ea typeface="Montserrat Black"/>
                <a:cs typeface="Montserrat Black"/>
                <a:sym typeface="Montserrat Black"/>
              </a:rPr>
              <a:t>GOUVERNANCE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54545"/>
              </a:buClr>
              <a:buSzPts val="3500"/>
              <a:buFont typeface="Montserrat Black"/>
              <a:buNone/>
            </a:pPr>
            <a:r>
              <a:rPr b="1" i="0" lang="fr-FR" sz="3300" u="none" cap="none" strike="noStrike">
                <a:solidFill>
                  <a:srgbClr val="454545"/>
                </a:solidFill>
                <a:latin typeface="Montserrat Black"/>
                <a:ea typeface="Montserrat Black"/>
                <a:cs typeface="Montserrat Black"/>
                <a:sym typeface="Montserrat Black"/>
              </a:rPr>
              <a:t>PARTICIPATIVE</a:t>
            </a:r>
            <a:endParaRPr b="1" i="0" sz="3300" u="none" cap="none" strike="noStrike">
              <a:solidFill>
                <a:srgbClr val="454545"/>
              </a:solidFill>
              <a:latin typeface="Montserrat Black"/>
              <a:ea typeface="Montserrat Black"/>
              <a:cs typeface="Montserrat Black"/>
              <a:sym typeface="Montserrat Black"/>
            </a:endParaRPr>
          </a:p>
        </p:txBody>
      </p:sp>
      <p:sp>
        <p:nvSpPr>
          <p:cNvPr id="331" name="Google Shape;331;g13bc970425d_1_45"/>
          <p:cNvSpPr/>
          <p:nvPr/>
        </p:nvSpPr>
        <p:spPr>
          <a:xfrm>
            <a:off x="576000" y="576000"/>
            <a:ext cx="1140300" cy="1140300"/>
          </a:xfrm>
          <a:prstGeom prst="ellipse">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5000"/>
              <a:buFont typeface="Montserrat Light"/>
              <a:buNone/>
            </a:pPr>
            <a:r>
              <a:rPr b="0" i="0" lang="fr-FR" sz="5000" u="none" cap="none" strike="noStrike">
                <a:solidFill>
                  <a:srgbClr val="FFFFFF"/>
                </a:solidFill>
                <a:latin typeface="Montserrat Light"/>
                <a:ea typeface="Montserrat Light"/>
                <a:cs typeface="Montserrat Light"/>
                <a:sym typeface="Montserrat Light"/>
              </a:rPr>
              <a:t>2</a:t>
            </a:r>
            <a:endParaRPr b="0" i="0" sz="1400" u="none" cap="none" strike="noStrike">
              <a:solidFill>
                <a:srgbClr val="000000"/>
              </a:solidFill>
              <a:latin typeface="Arial"/>
              <a:ea typeface="Arial"/>
              <a:cs typeface="Arial"/>
              <a:sym typeface="Arial"/>
            </a:endParaRPr>
          </a:p>
        </p:txBody>
      </p:sp>
      <p:pic>
        <p:nvPicPr>
          <p:cNvPr id="332" name="Google Shape;332;g13bc970425d_1_45"/>
          <p:cNvPicPr preferRelativeResize="0"/>
          <p:nvPr/>
        </p:nvPicPr>
        <p:blipFill rotWithShape="1">
          <a:blip r:embed="rId3">
            <a:alphaModFix/>
          </a:blip>
          <a:srcRect b="0" l="52560" r="0" t="0"/>
          <a:stretch/>
        </p:blipFill>
        <p:spPr>
          <a:xfrm>
            <a:off x="4603844" y="424575"/>
            <a:ext cx="3750351" cy="5324475"/>
          </a:xfrm>
          <a:prstGeom prst="rect">
            <a:avLst/>
          </a:prstGeom>
          <a:noFill/>
          <a:ln>
            <a:noFill/>
          </a:ln>
        </p:spPr>
      </p:pic>
      <p:sp>
        <p:nvSpPr>
          <p:cNvPr id="333" name="Google Shape;333;g13bc970425d_1_45"/>
          <p:cNvSpPr txBox="1"/>
          <p:nvPr/>
        </p:nvSpPr>
        <p:spPr>
          <a:xfrm>
            <a:off x="8557150" y="2088100"/>
            <a:ext cx="3265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34" name="Google Shape;334;g13bc970425d_1_45"/>
          <p:cNvSpPr txBox="1"/>
          <p:nvPr/>
        </p:nvSpPr>
        <p:spPr>
          <a:xfrm>
            <a:off x="8383125" y="1862925"/>
            <a:ext cx="3490500" cy="16869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1200"/>
              </a:spcBef>
              <a:spcAft>
                <a:spcPts val="0"/>
              </a:spcAft>
              <a:buClr>
                <a:srgbClr val="000000"/>
              </a:buClr>
              <a:buSzPts val="1600"/>
              <a:buFont typeface="Arial"/>
              <a:buNone/>
            </a:pPr>
            <a:r>
              <a:rPr b="0" i="0" lang="fr-FR" sz="1600" u="none" cap="none" strike="noStrike">
                <a:solidFill>
                  <a:srgbClr val="000000"/>
                </a:solidFill>
                <a:latin typeface="Calibri"/>
                <a:ea typeface="Calibri"/>
                <a:cs typeface="Calibri"/>
                <a:sym typeface="Calibri"/>
              </a:rPr>
              <a:t>La décision par consentement permet de prendre une décision acceptée par tous, après avoir levé toutes les objections raisonnables.</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120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CAB6"/>
        </a:solidFill>
      </p:bgPr>
    </p:bg>
    <p:spTree>
      <p:nvGrpSpPr>
        <p:cNvPr id="339" name="Shape 339"/>
        <p:cNvGrpSpPr/>
        <p:nvPr/>
      </p:nvGrpSpPr>
      <p:grpSpPr>
        <a:xfrm>
          <a:off x="0" y="0"/>
          <a:ext cx="0" cy="0"/>
          <a:chOff x="0" y="0"/>
          <a:chExt cx="0" cy="0"/>
        </a:xfrm>
      </p:grpSpPr>
      <p:sp>
        <p:nvSpPr>
          <p:cNvPr id="340" name="Google Shape;340;g13bc970425d_1_32"/>
          <p:cNvSpPr/>
          <p:nvPr/>
        </p:nvSpPr>
        <p:spPr>
          <a:xfrm>
            <a:off x="0" y="6000750"/>
            <a:ext cx="12192000" cy="857400"/>
          </a:xfrm>
          <a:prstGeom prst="rect">
            <a:avLst/>
          </a:prstGeom>
          <a:solidFill>
            <a:srgbClr val="F0F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1" name="Google Shape;341;g13bc970425d_1_32"/>
          <p:cNvSpPr/>
          <p:nvPr/>
        </p:nvSpPr>
        <p:spPr>
          <a:xfrm>
            <a:off x="594000" y="2160000"/>
            <a:ext cx="4667400" cy="996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54545"/>
              </a:buClr>
              <a:buSzPts val="3500"/>
              <a:buFont typeface="Montserrat Black"/>
              <a:buNone/>
            </a:pPr>
            <a:r>
              <a:rPr b="1" i="0" lang="fr-FR" sz="3300" u="none" cap="none" strike="noStrike">
                <a:solidFill>
                  <a:srgbClr val="454545"/>
                </a:solidFill>
                <a:latin typeface="Montserrat Black"/>
                <a:ea typeface="Montserrat Black"/>
                <a:cs typeface="Montserrat Black"/>
                <a:sym typeface="Montserrat Black"/>
              </a:rPr>
              <a:t>GOUVERNANCE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54545"/>
              </a:buClr>
              <a:buSzPts val="3500"/>
              <a:buFont typeface="Montserrat Black"/>
              <a:buNone/>
            </a:pPr>
            <a:r>
              <a:rPr b="1" i="0" lang="fr-FR" sz="3300" u="none" cap="none" strike="noStrike">
                <a:solidFill>
                  <a:srgbClr val="454545"/>
                </a:solidFill>
                <a:latin typeface="Montserrat Black"/>
                <a:ea typeface="Montserrat Black"/>
                <a:cs typeface="Montserrat Black"/>
                <a:sym typeface="Montserrat Black"/>
              </a:rPr>
              <a:t>PARTICIPATIVE</a:t>
            </a:r>
            <a:endParaRPr b="1" i="0" sz="3300" u="none" cap="none" strike="noStrike">
              <a:solidFill>
                <a:srgbClr val="454545"/>
              </a:solidFill>
              <a:latin typeface="Montserrat Black"/>
              <a:ea typeface="Montserrat Black"/>
              <a:cs typeface="Montserrat Black"/>
              <a:sym typeface="Montserrat Black"/>
            </a:endParaRPr>
          </a:p>
        </p:txBody>
      </p:sp>
      <p:sp>
        <p:nvSpPr>
          <p:cNvPr id="342" name="Google Shape;342;g13bc970425d_1_32"/>
          <p:cNvSpPr/>
          <p:nvPr/>
        </p:nvSpPr>
        <p:spPr>
          <a:xfrm>
            <a:off x="576000" y="576000"/>
            <a:ext cx="1140300" cy="1140300"/>
          </a:xfrm>
          <a:prstGeom prst="ellipse">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5000"/>
              <a:buFont typeface="Montserrat Light"/>
              <a:buNone/>
            </a:pPr>
            <a:r>
              <a:rPr b="0" i="0" lang="fr-FR" sz="5000" u="none" cap="none" strike="noStrike">
                <a:solidFill>
                  <a:srgbClr val="FFFFFF"/>
                </a:solidFill>
                <a:latin typeface="Montserrat Light"/>
                <a:ea typeface="Montserrat Light"/>
                <a:cs typeface="Montserrat Light"/>
                <a:sym typeface="Montserrat Light"/>
              </a:rPr>
              <a:t>2</a:t>
            </a:r>
            <a:endParaRPr b="0" i="0" sz="1400" u="none" cap="none" strike="noStrike">
              <a:solidFill>
                <a:srgbClr val="000000"/>
              </a:solidFill>
              <a:latin typeface="Arial"/>
              <a:ea typeface="Arial"/>
              <a:cs typeface="Arial"/>
              <a:sym typeface="Arial"/>
            </a:endParaRPr>
          </a:p>
        </p:txBody>
      </p:sp>
      <p:pic>
        <p:nvPicPr>
          <p:cNvPr id="343" name="Google Shape;343;g13bc970425d_1_32"/>
          <p:cNvPicPr preferRelativeResize="0"/>
          <p:nvPr/>
        </p:nvPicPr>
        <p:blipFill rotWithShape="1">
          <a:blip r:embed="rId3">
            <a:alphaModFix/>
          </a:blip>
          <a:srcRect b="0" l="0" r="0" t="0"/>
          <a:stretch/>
        </p:blipFill>
        <p:spPr>
          <a:xfrm>
            <a:off x="5026568" y="350481"/>
            <a:ext cx="3819525" cy="5343525"/>
          </a:xfrm>
          <a:prstGeom prst="rect">
            <a:avLst/>
          </a:prstGeom>
          <a:noFill/>
          <a:ln>
            <a:noFill/>
          </a:ln>
        </p:spPr>
      </p:pic>
      <p:sp>
        <p:nvSpPr>
          <p:cNvPr id="344" name="Google Shape;344;g13bc970425d_1_32"/>
          <p:cNvSpPr txBox="1"/>
          <p:nvPr/>
        </p:nvSpPr>
        <p:spPr>
          <a:xfrm>
            <a:off x="9015375" y="1587800"/>
            <a:ext cx="3000000" cy="25674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1200"/>
              </a:spcBef>
              <a:spcAft>
                <a:spcPts val="0"/>
              </a:spcAft>
              <a:buClr>
                <a:srgbClr val="000000"/>
              </a:buClr>
              <a:buSzPts val="1600"/>
              <a:buFont typeface="Arial"/>
              <a:buNone/>
            </a:pPr>
            <a:r>
              <a:rPr b="0" i="0" lang="fr-FR" sz="1600" u="none" cap="none" strike="noStrike">
                <a:solidFill>
                  <a:srgbClr val="000000"/>
                </a:solidFill>
                <a:latin typeface="Calibri"/>
                <a:ea typeface="Calibri"/>
                <a:cs typeface="Calibri"/>
                <a:sym typeface="Calibri"/>
              </a:rPr>
              <a:t>La gestion des tensions :</a:t>
            </a:r>
            <a:endParaRPr b="0" i="0" sz="1600" u="none" cap="none" strike="noStrike">
              <a:solidFill>
                <a:srgbClr val="000000"/>
              </a:solidFill>
              <a:latin typeface="Calibri"/>
              <a:ea typeface="Calibri"/>
              <a:cs typeface="Calibri"/>
              <a:sym typeface="Calibri"/>
            </a:endParaRPr>
          </a:p>
          <a:p>
            <a:pPr indent="0" lvl="0" marL="0" marR="0" rtl="0" algn="just">
              <a:lnSpc>
                <a:spcPct val="115000"/>
              </a:lnSpc>
              <a:spcBef>
                <a:spcPts val="1200"/>
              </a:spcBef>
              <a:spcAft>
                <a:spcPts val="1200"/>
              </a:spcAft>
              <a:buClr>
                <a:srgbClr val="000000"/>
              </a:buClr>
              <a:buSzPts val="1600"/>
              <a:buFont typeface="Arial"/>
              <a:buNone/>
            </a:pPr>
            <a:r>
              <a:rPr b="0" i="0" lang="fr-FR" sz="1600" u="none" cap="none" strike="noStrike">
                <a:solidFill>
                  <a:srgbClr val="000000"/>
                </a:solidFill>
                <a:latin typeface="Calibri"/>
                <a:ea typeface="Calibri"/>
                <a:cs typeface="Calibri"/>
                <a:sym typeface="Calibri"/>
              </a:rPr>
              <a:t>Cet outil permet d’aborder et de régler une tension, un « caillou dans la chaussure » qu’un-e participant-e pourrait avoir et qui empêcherait de mener à bien un rôle ou le bon fonctionnement du collectif.</a:t>
            </a:r>
            <a:r>
              <a:rPr b="0" i="0" lang="fr-FR"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CAB6"/>
        </a:solidFill>
      </p:bgPr>
    </p:bg>
    <p:spTree>
      <p:nvGrpSpPr>
        <p:cNvPr id="349" name="Shape 349"/>
        <p:cNvGrpSpPr/>
        <p:nvPr/>
      </p:nvGrpSpPr>
      <p:grpSpPr>
        <a:xfrm>
          <a:off x="0" y="0"/>
          <a:ext cx="0" cy="0"/>
          <a:chOff x="0" y="0"/>
          <a:chExt cx="0" cy="0"/>
        </a:xfrm>
      </p:grpSpPr>
      <p:sp>
        <p:nvSpPr>
          <p:cNvPr id="350" name="Google Shape;350;g1368c1b597a_0_47"/>
          <p:cNvSpPr/>
          <p:nvPr/>
        </p:nvSpPr>
        <p:spPr>
          <a:xfrm>
            <a:off x="0" y="6000750"/>
            <a:ext cx="12192000" cy="857400"/>
          </a:xfrm>
          <a:prstGeom prst="rect">
            <a:avLst/>
          </a:prstGeom>
          <a:solidFill>
            <a:srgbClr val="F0F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51" name="Google Shape;351;g1368c1b597a_0_47"/>
          <p:cNvSpPr/>
          <p:nvPr/>
        </p:nvSpPr>
        <p:spPr>
          <a:xfrm>
            <a:off x="2422800" y="648000"/>
            <a:ext cx="4667400" cy="996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54545"/>
              </a:buClr>
              <a:buSzPts val="3500"/>
              <a:buFont typeface="Montserrat Black"/>
              <a:buNone/>
            </a:pPr>
            <a:r>
              <a:rPr b="1" i="0" lang="fr-FR" sz="3300" u="none" cap="none" strike="noStrike">
                <a:solidFill>
                  <a:srgbClr val="454545"/>
                </a:solidFill>
                <a:latin typeface="Montserrat Black"/>
                <a:ea typeface="Montserrat Black"/>
                <a:cs typeface="Montserrat Black"/>
                <a:sym typeface="Montserrat Black"/>
              </a:rPr>
              <a:t>GOUVERNANCE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54545"/>
              </a:buClr>
              <a:buSzPts val="3500"/>
              <a:buFont typeface="Montserrat Black"/>
              <a:buNone/>
            </a:pPr>
            <a:r>
              <a:rPr b="1" i="0" lang="fr-FR" sz="3300" u="none" cap="none" strike="noStrike">
                <a:solidFill>
                  <a:srgbClr val="454545"/>
                </a:solidFill>
                <a:latin typeface="Montserrat Black"/>
                <a:ea typeface="Montserrat Black"/>
                <a:cs typeface="Montserrat Black"/>
                <a:sym typeface="Montserrat Black"/>
              </a:rPr>
              <a:t>PARTICIPATIVE</a:t>
            </a:r>
            <a:endParaRPr b="1" i="0" sz="3300" u="none" cap="none" strike="noStrike">
              <a:solidFill>
                <a:srgbClr val="454545"/>
              </a:solidFill>
              <a:latin typeface="Montserrat Black"/>
              <a:ea typeface="Montserrat Black"/>
              <a:cs typeface="Montserrat Black"/>
              <a:sym typeface="Montserrat Black"/>
            </a:endParaRPr>
          </a:p>
        </p:txBody>
      </p:sp>
      <p:sp>
        <p:nvSpPr>
          <p:cNvPr id="352" name="Google Shape;352;g1368c1b597a_0_47"/>
          <p:cNvSpPr/>
          <p:nvPr/>
        </p:nvSpPr>
        <p:spPr>
          <a:xfrm>
            <a:off x="576000" y="576000"/>
            <a:ext cx="1140300" cy="1140300"/>
          </a:xfrm>
          <a:prstGeom prst="ellipse">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5000"/>
              <a:buFont typeface="Montserrat Light"/>
              <a:buNone/>
            </a:pPr>
            <a:r>
              <a:rPr b="0" i="0" lang="fr-FR" sz="5000" u="none" cap="none" strike="noStrike">
                <a:solidFill>
                  <a:srgbClr val="FFFFFF"/>
                </a:solidFill>
                <a:latin typeface="Montserrat Light"/>
                <a:ea typeface="Montserrat Light"/>
                <a:cs typeface="Montserrat Light"/>
                <a:sym typeface="Montserrat Light"/>
              </a:rPr>
              <a:t>2</a:t>
            </a:r>
            <a:endParaRPr b="0" i="0" sz="1400" u="none" cap="none" strike="noStrike">
              <a:solidFill>
                <a:srgbClr val="000000"/>
              </a:solidFill>
              <a:latin typeface="Arial"/>
              <a:ea typeface="Arial"/>
              <a:cs typeface="Arial"/>
              <a:sym typeface="Arial"/>
            </a:endParaRPr>
          </a:p>
        </p:txBody>
      </p:sp>
      <p:sp>
        <p:nvSpPr>
          <p:cNvPr id="353" name="Google Shape;353;g1368c1b597a_0_47"/>
          <p:cNvSpPr txBox="1"/>
          <p:nvPr/>
        </p:nvSpPr>
        <p:spPr>
          <a:xfrm>
            <a:off x="903325" y="4594150"/>
            <a:ext cx="107511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sng" cap="none" strike="noStrike">
                <a:solidFill>
                  <a:srgbClr val="000000"/>
                </a:solidFill>
                <a:latin typeface="Calibri"/>
                <a:ea typeface="Calibri"/>
                <a:cs typeface="Calibri"/>
                <a:sym typeface="Calibri"/>
              </a:rPr>
              <a:t>Outils: </a:t>
            </a:r>
            <a:endParaRPr b="0" i="0" sz="1400" u="sng"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fr-FR" sz="1400" u="none" cap="none" strike="noStrike">
                <a:solidFill>
                  <a:srgbClr val="000000"/>
                </a:solidFill>
                <a:latin typeface="Calibri"/>
                <a:ea typeface="Calibri"/>
                <a:cs typeface="Calibri"/>
                <a:sym typeface="Calibri"/>
              </a:rPr>
              <a:t>Prendre des décisions par consentement. Elle permet de prendre une décision acceptée par tous, après avoir levé toutes les objections raisonnables.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fr-FR" sz="1400" u="none" cap="none" strike="noStrike">
                <a:solidFill>
                  <a:srgbClr val="000000"/>
                </a:solidFill>
                <a:latin typeface="Calibri"/>
                <a:ea typeface="Calibri"/>
                <a:cs typeface="Calibri"/>
                <a:sym typeface="Calibri"/>
              </a:rPr>
              <a:t>“Moi à ta place”</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fr-FR" sz="1400" u="none" cap="none" strike="noStrike">
                <a:solidFill>
                  <a:srgbClr val="000000"/>
                </a:solidFill>
                <a:latin typeface="Calibri"/>
                <a:ea typeface="Calibri"/>
                <a:cs typeface="Calibri"/>
                <a:sym typeface="Calibri"/>
              </a:rPr>
              <a:t>Election sans candidat par consentement</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fr-FR" sz="1400" u="none" cap="none" strike="noStrike">
                <a:solidFill>
                  <a:srgbClr val="000000"/>
                </a:solidFill>
                <a:latin typeface="Calibri"/>
                <a:ea typeface="Calibri"/>
                <a:cs typeface="Calibri"/>
                <a:sym typeface="Calibri"/>
              </a:rPr>
              <a:t>Tableau des moteurs et des freins</a:t>
            </a:r>
            <a:endParaRPr b="0" i="0" sz="1400" u="none" cap="none" strike="noStrike">
              <a:solidFill>
                <a:srgbClr val="000000"/>
              </a:solidFill>
              <a:latin typeface="Calibri"/>
              <a:ea typeface="Calibri"/>
              <a:cs typeface="Calibri"/>
              <a:sym typeface="Calibri"/>
            </a:endParaRPr>
          </a:p>
        </p:txBody>
      </p:sp>
      <p:sp>
        <p:nvSpPr>
          <p:cNvPr id="354" name="Google Shape;354;g1368c1b597a_0_47"/>
          <p:cNvSpPr txBox="1"/>
          <p:nvPr/>
        </p:nvSpPr>
        <p:spPr>
          <a:xfrm>
            <a:off x="820200" y="1716300"/>
            <a:ext cx="108342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sng" cap="none" strike="noStrike">
                <a:solidFill>
                  <a:srgbClr val="000000"/>
                </a:solidFill>
                <a:latin typeface="Calibri"/>
                <a:ea typeface="Calibri"/>
                <a:cs typeface="Calibri"/>
                <a:sym typeface="Calibri"/>
              </a:rPr>
              <a:t>Qu’est-ce que la “dynamique participative”</a:t>
            </a:r>
            <a:endParaRPr b="0" i="0" sz="14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0000"/>
                </a:solidFill>
                <a:latin typeface="Calibri"/>
                <a:ea typeface="Calibri"/>
                <a:cs typeface="Calibri"/>
                <a:sym typeface="Calibri"/>
              </a:rPr>
              <a:t>Une pratique,un art, qui a pour but de favoriser et de réaliser l'émergence de l’intelligence collective, la collaboration et la synergie au sein d’une organisation et entre cette organisation et son environnement, grâce au déploiement d’un ensemble de principe, d’outils et de méthodes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rgbClr val="000000"/>
                </a:solidFill>
                <a:latin typeface="Calibri"/>
                <a:ea typeface="Calibri"/>
                <a:cs typeface="Calibri"/>
                <a:sym typeface="Calibri"/>
              </a:rPr>
              <a:t>&gt; L’ART DU NOUS</a:t>
            </a:r>
            <a:endParaRPr b="1" i="0" sz="1400" u="none" cap="none" strike="noStrike">
              <a:solidFill>
                <a:srgbClr val="000000"/>
              </a:solidFill>
              <a:latin typeface="Calibri"/>
              <a:ea typeface="Calibri"/>
              <a:cs typeface="Calibri"/>
              <a:sym typeface="Calibri"/>
            </a:endParaRPr>
          </a:p>
        </p:txBody>
      </p:sp>
      <p:sp>
        <p:nvSpPr>
          <p:cNvPr id="355" name="Google Shape;355;g1368c1b597a_0_47"/>
          <p:cNvSpPr txBox="1"/>
          <p:nvPr/>
        </p:nvSpPr>
        <p:spPr>
          <a:xfrm>
            <a:off x="872850" y="2756450"/>
            <a:ext cx="10751100" cy="169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sng" cap="none" strike="noStrike">
                <a:solidFill>
                  <a:srgbClr val="000000"/>
                </a:solidFill>
                <a:latin typeface="Calibri"/>
                <a:ea typeface="Calibri"/>
                <a:cs typeface="Calibri"/>
                <a:sym typeface="Calibri"/>
              </a:rPr>
              <a:t>Raisons d’utiliser la gouvernance participative pour: </a:t>
            </a:r>
            <a:endParaRPr b="0" i="0" sz="1400" u="sng"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fr-FR" sz="1400" u="none" cap="none" strike="noStrike">
                <a:solidFill>
                  <a:srgbClr val="000000"/>
                </a:solidFill>
                <a:latin typeface="Calibri"/>
                <a:ea typeface="Calibri"/>
                <a:cs typeface="Calibri"/>
                <a:sym typeface="Calibri"/>
              </a:rPr>
              <a:t>informer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fr-FR" sz="1400" u="none" cap="none" strike="noStrike">
                <a:solidFill>
                  <a:srgbClr val="000000"/>
                </a:solidFill>
                <a:latin typeface="Calibri"/>
                <a:ea typeface="Calibri"/>
                <a:cs typeface="Calibri"/>
                <a:sym typeface="Calibri"/>
              </a:rPr>
              <a:t>former</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fr-FR" sz="1400" u="none" cap="none" strike="noStrike">
                <a:solidFill>
                  <a:srgbClr val="000000"/>
                </a:solidFill>
                <a:latin typeface="Calibri"/>
                <a:ea typeface="Calibri"/>
                <a:cs typeface="Calibri"/>
                <a:sym typeface="Calibri"/>
              </a:rPr>
              <a:t>célébrer</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fr-FR" sz="1400" u="none" cap="none" strike="noStrike">
                <a:solidFill>
                  <a:srgbClr val="000000"/>
                </a:solidFill>
                <a:latin typeface="Calibri"/>
                <a:ea typeface="Calibri"/>
                <a:cs typeface="Calibri"/>
                <a:sym typeface="Calibri"/>
              </a:rPr>
              <a:t>étudier une situation/problématique dans le but de proposer des améliorations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fr-FR" sz="1400" u="none" cap="none" strike="noStrike">
                <a:solidFill>
                  <a:srgbClr val="000000"/>
                </a:solidFill>
                <a:latin typeface="Calibri"/>
                <a:ea typeface="Calibri"/>
                <a:cs typeface="Calibri"/>
                <a:sym typeface="Calibri"/>
              </a:rPr>
              <a:t>se concerter pour prendre une décision</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fr-FR" sz="1400" u="none" cap="none" strike="noStrike">
                <a:solidFill>
                  <a:srgbClr val="000000"/>
                </a:solidFill>
                <a:latin typeface="Calibri"/>
                <a:ea typeface="Calibri"/>
                <a:cs typeface="Calibri"/>
                <a:sym typeface="Calibri"/>
              </a:rPr>
              <a:t>coordonner des actions pour mettre en oeuvre des décisions</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CAB6"/>
        </a:solidFill>
      </p:bgPr>
    </p:bg>
    <p:spTree>
      <p:nvGrpSpPr>
        <p:cNvPr id="360" name="Shape 360"/>
        <p:cNvGrpSpPr/>
        <p:nvPr/>
      </p:nvGrpSpPr>
      <p:grpSpPr>
        <a:xfrm>
          <a:off x="0" y="0"/>
          <a:ext cx="0" cy="0"/>
          <a:chOff x="0" y="0"/>
          <a:chExt cx="0" cy="0"/>
        </a:xfrm>
      </p:grpSpPr>
      <p:sp>
        <p:nvSpPr>
          <p:cNvPr id="361" name="Google Shape;361;g1368c1b597a_0_59"/>
          <p:cNvSpPr/>
          <p:nvPr/>
        </p:nvSpPr>
        <p:spPr>
          <a:xfrm>
            <a:off x="0" y="6000750"/>
            <a:ext cx="12192000" cy="857400"/>
          </a:xfrm>
          <a:prstGeom prst="rect">
            <a:avLst/>
          </a:prstGeom>
          <a:solidFill>
            <a:srgbClr val="F0F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2" name="Google Shape;362;g1368c1b597a_0_59"/>
          <p:cNvSpPr/>
          <p:nvPr/>
        </p:nvSpPr>
        <p:spPr>
          <a:xfrm>
            <a:off x="2422800" y="648000"/>
            <a:ext cx="4667400" cy="996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54545"/>
              </a:buClr>
              <a:buSzPts val="3500"/>
              <a:buFont typeface="Montserrat Black"/>
              <a:buNone/>
            </a:pPr>
            <a:r>
              <a:rPr b="1" i="0" lang="fr-FR" sz="3300" u="none" cap="none" strike="noStrike">
                <a:solidFill>
                  <a:srgbClr val="454545"/>
                </a:solidFill>
                <a:latin typeface="Montserrat Black"/>
                <a:ea typeface="Montserrat Black"/>
                <a:cs typeface="Montserrat Black"/>
                <a:sym typeface="Montserrat Black"/>
              </a:rPr>
              <a:t>GOUVERNANCE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54545"/>
              </a:buClr>
              <a:buSzPts val="3500"/>
              <a:buFont typeface="Montserrat Black"/>
              <a:buNone/>
            </a:pPr>
            <a:r>
              <a:rPr b="1" i="0" lang="fr-FR" sz="3300" u="none" cap="none" strike="noStrike">
                <a:solidFill>
                  <a:srgbClr val="454545"/>
                </a:solidFill>
                <a:latin typeface="Montserrat Black"/>
                <a:ea typeface="Montserrat Black"/>
                <a:cs typeface="Montserrat Black"/>
                <a:sym typeface="Montserrat Black"/>
              </a:rPr>
              <a:t>PARTICIPATIVE</a:t>
            </a:r>
            <a:endParaRPr b="1" i="0" sz="3300" u="none" cap="none" strike="noStrike">
              <a:solidFill>
                <a:srgbClr val="454545"/>
              </a:solidFill>
              <a:latin typeface="Montserrat Black"/>
              <a:ea typeface="Montserrat Black"/>
              <a:cs typeface="Montserrat Black"/>
              <a:sym typeface="Montserrat Black"/>
            </a:endParaRPr>
          </a:p>
        </p:txBody>
      </p:sp>
      <p:sp>
        <p:nvSpPr>
          <p:cNvPr id="363" name="Google Shape;363;g1368c1b597a_0_59"/>
          <p:cNvSpPr/>
          <p:nvPr/>
        </p:nvSpPr>
        <p:spPr>
          <a:xfrm>
            <a:off x="576000" y="576000"/>
            <a:ext cx="1140300" cy="1140300"/>
          </a:xfrm>
          <a:prstGeom prst="ellipse">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5000"/>
              <a:buFont typeface="Montserrat Light"/>
              <a:buNone/>
            </a:pPr>
            <a:r>
              <a:rPr b="0" i="0" lang="fr-FR" sz="5000" u="none" cap="none" strike="noStrike">
                <a:solidFill>
                  <a:srgbClr val="FFFFFF"/>
                </a:solidFill>
                <a:latin typeface="Montserrat Light"/>
                <a:ea typeface="Montserrat Light"/>
                <a:cs typeface="Montserrat Light"/>
                <a:sym typeface="Montserrat Light"/>
              </a:rPr>
              <a:t>2</a:t>
            </a:r>
            <a:endParaRPr b="0" i="0" sz="1400" u="none" cap="none" strike="noStrike">
              <a:solidFill>
                <a:srgbClr val="000000"/>
              </a:solidFill>
              <a:latin typeface="Arial"/>
              <a:ea typeface="Arial"/>
              <a:cs typeface="Arial"/>
              <a:sym typeface="Arial"/>
            </a:endParaRPr>
          </a:p>
        </p:txBody>
      </p:sp>
      <p:sp>
        <p:nvSpPr>
          <p:cNvPr id="364" name="Google Shape;364;g1368c1b597a_0_59"/>
          <p:cNvSpPr txBox="1"/>
          <p:nvPr/>
        </p:nvSpPr>
        <p:spPr>
          <a:xfrm>
            <a:off x="653900" y="4594150"/>
            <a:ext cx="5195400" cy="400200"/>
          </a:xfrm>
          <a:prstGeom prst="rect">
            <a:avLst/>
          </a:prstGeom>
          <a:noFill/>
          <a:ln>
            <a:noFill/>
          </a:ln>
        </p:spPr>
        <p:txBody>
          <a:bodyPr anchorCtr="0" anchor="t" bIns="91425" lIns="91425" spcFirstLastPara="1" rIns="91425" wrap="square" tIns="91425">
            <a:spAutoFit/>
          </a:bodyPr>
          <a:lstStyle/>
          <a:p>
            <a:pPr indent="-228600" lvl="0" marL="45720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65" name="Google Shape;365;g1368c1b597a_0_59"/>
          <p:cNvSpPr txBox="1"/>
          <p:nvPr/>
        </p:nvSpPr>
        <p:spPr>
          <a:xfrm>
            <a:off x="703900" y="1726937"/>
            <a:ext cx="10834200" cy="4556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fr-FR" sz="1800" u="sng" cap="none" strike="noStrike">
                <a:solidFill>
                  <a:srgbClr val="000000"/>
                </a:solidFill>
                <a:latin typeface="Calibri"/>
                <a:ea typeface="Calibri"/>
                <a:cs typeface="Calibri"/>
                <a:sym typeface="Calibri"/>
              </a:rPr>
              <a:t>Une discipline pour rentabiliser le temps de discussion</a:t>
            </a:r>
            <a:endParaRPr b="0" i="0" sz="18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Calibri"/>
                <a:ea typeface="Calibri"/>
                <a:cs typeface="Calibri"/>
                <a:sym typeface="Calibri"/>
              </a:rPr>
              <a:t>&gt;  En cercle de décision dans le but de tenir compte des besoins et des limites de chacun =&gt; LE RESPECT MUTUEL</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317500" lvl="0" marL="914400" marR="0" rtl="0" algn="l">
              <a:lnSpc>
                <a:spcPct val="100000"/>
              </a:lnSpc>
              <a:spcBef>
                <a:spcPts val="0"/>
              </a:spcBef>
              <a:spcAft>
                <a:spcPts val="0"/>
              </a:spcAft>
              <a:buClr>
                <a:srgbClr val="000000"/>
              </a:buClr>
              <a:buSzPts val="1400"/>
              <a:buFont typeface="Calibri"/>
              <a:buAutoNum type="arabicPeriod"/>
            </a:pPr>
            <a:r>
              <a:rPr b="0" i="0" lang="fr-FR" sz="1800" u="none" cap="none" strike="noStrike">
                <a:solidFill>
                  <a:srgbClr val="000000"/>
                </a:solidFill>
                <a:latin typeface="Calibri"/>
                <a:ea typeface="Calibri"/>
                <a:cs typeface="Calibri"/>
                <a:sym typeface="Calibri"/>
              </a:rPr>
              <a:t>La gestion du temps requiert vigilance, rigueur et engagement. =&gt; ECONOME </a:t>
            </a:r>
            <a:endParaRPr b="0" i="0" sz="1800" u="none" cap="none" strike="noStrike">
              <a:solidFill>
                <a:srgbClr val="000000"/>
              </a:solidFill>
              <a:latin typeface="Calibri"/>
              <a:ea typeface="Calibri"/>
              <a:cs typeface="Calibri"/>
              <a:sym typeface="Calibri"/>
            </a:endParaRPr>
          </a:p>
          <a:p>
            <a:pPr indent="-317500" lvl="2" marL="1371600" marR="0" rtl="0" algn="l">
              <a:lnSpc>
                <a:spcPct val="100000"/>
              </a:lnSpc>
              <a:spcBef>
                <a:spcPts val="0"/>
              </a:spcBef>
              <a:spcAft>
                <a:spcPts val="0"/>
              </a:spcAft>
              <a:buClr>
                <a:srgbClr val="000000"/>
              </a:buClr>
              <a:buSzPts val="1400"/>
              <a:buFont typeface="Calibri"/>
              <a:buChar char="-"/>
            </a:pPr>
            <a:r>
              <a:rPr b="0" i="0" lang="fr-FR" sz="1800" u="none" cap="none" strike="noStrike">
                <a:solidFill>
                  <a:srgbClr val="000000"/>
                </a:solidFill>
                <a:latin typeface="Calibri"/>
                <a:ea typeface="Calibri"/>
                <a:cs typeface="Calibri"/>
                <a:sym typeface="Calibri"/>
              </a:rPr>
              <a:t>Limiter le temps de parole =&gt; L’essentiel se dit en peu de mots</a:t>
            </a:r>
            <a:endParaRPr b="0" i="0" sz="1800" u="none" cap="none" strike="noStrike">
              <a:solidFill>
                <a:srgbClr val="000000"/>
              </a:solidFill>
              <a:latin typeface="Calibri"/>
              <a:ea typeface="Calibri"/>
              <a:cs typeface="Calibri"/>
              <a:sym typeface="Calibri"/>
            </a:endParaRPr>
          </a:p>
          <a:p>
            <a:pPr indent="-317499" lvl="0" marL="899999" marR="0" rtl="0" algn="l">
              <a:lnSpc>
                <a:spcPct val="100000"/>
              </a:lnSpc>
              <a:spcBef>
                <a:spcPts val="0"/>
              </a:spcBef>
              <a:spcAft>
                <a:spcPts val="0"/>
              </a:spcAft>
              <a:buClr>
                <a:srgbClr val="000000"/>
              </a:buClr>
              <a:buSzPts val="1400"/>
              <a:buFont typeface="Calibri"/>
              <a:buAutoNum type="arabicPeriod"/>
            </a:pPr>
            <a:r>
              <a:rPr b="0" i="0" lang="fr-FR" sz="1800" u="none" cap="none" strike="noStrike">
                <a:solidFill>
                  <a:srgbClr val="000000"/>
                </a:solidFill>
                <a:latin typeface="Calibri"/>
                <a:ea typeface="Calibri"/>
                <a:cs typeface="Calibri"/>
                <a:sym typeface="Calibri"/>
              </a:rPr>
              <a:t>Tourner en rond pour aller droit au but, chacun à son tour =&gt; discipline de la prise de parole </a:t>
            </a:r>
            <a:endParaRPr b="0" i="0" sz="1800" u="none" cap="none" strike="noStrike">
              <a:solidFill>
                <a:srgbClr val="000000"/>
              </a:solidFill>
              <a:latin typeface="Calibri"/>
              <a:ea typeface="Calibri"/>
              <a:cs typeface="Calibri"/>
              <a:sym typeface="Calibri"/>
            </a:endParaRPr>
          </a:p>
          <a:p>
            <a:pPr indent="-317499" lvl="0" marL="899999" marR="0" rtl="0" algn="l">
              <a:lnSpc>
                <a:spcPct val="100000"/>
              </a:lnSpc>
              <a:spcBef>
                <a:spcPts val="0"/>
              </a:spcBef>
              <a:spcAft>
                <a:spcPts val="0"/>
              </a:spcAft>
              <a:buClr>
                <a:srgbClr val="000000"/>
              </a:buClr>
              <a:buSzPts val="1400"/>
              <a:buFont typeface="Calibri"/>
              <a:buAutoNum type="arabicPeriod"/>
            </a:pPr>
            <a:r>
              <a:rPr b="0" i="0" lang="fr-FR" sz="1800" u="none" cap="none" strike="noStrike">
                <a:solidFill>
                  <a:srgbClr val="000000"/>
                </a:solidFill>
                <a:latin typeface="Calibri"/>
                <a:ea typeface="Calibri"/>
                <a:cs typeface="Calibri"/>
                <a:sym typeface="Calibri"/>
              </a:rPr>
              <a:t>Utiliser le pouvoir du silence, l’alternance de temps de parole et de silence accélère le processus de maturation, de réflexion et de créativité propice à l'émergence de la solution au sein du cercle</a:t>
            </a:r>
            <a:endParaRPr b="0" i="0" sz="1800" u="none" cap="none" strike="noStrike">
              <a:solidFill>
                <a:srgbClr val="000000"/>
              </a:solidFill>
              <a:latin typeface="Calibri"/>
              <a:ea typeface="Calibri"/>
              <a:cs typeface="Calibri"/>
              <a:sym typeface="Calibri"/>
            </a:endParaRPr>
          </a:p>
          <a:p>
            <a:pPr indent="-317499" lvl="0" marL="899999" marR="0" rtl="0" algn="l">
              <a:lnSpc>
                <a:spcPct val="100000"/>
              </a:lnSpc>
              <a:spcBef>
                <a:spcPts val="0"/>
              </a:spcBef>
              <a:spcAft>
                <a:spcPts val="0"/>
              </a:spcAft>
              <a:buClr>
                <a:srgbClr val="000000"/>
              </a:buClr>
              <a:buSzPts val="1400"/>
              <a:buFont typeface="Calibri"/>
              <a:buAutoNum type="arabicPeriod"/>
            </a:pPr>
            <a:r>
              <a:rPr b="0" i="0" lang="fr-FR" sz="1800" u="none" cap="none" strike="noStrike">
                <a:solidFill>
                  <a:srgbClr val="000000"/>
                </a:solidFill>
                <a:latin typeface="Calibri"/>
                <a:ea typeface="Calibri"/>
                <a:cs typeface="Calibri"/>
                <a:sym typeface="Calibri"/>
              </a:rPr>
              <a:t>Mettre en oeuvre une communication bienveillante</a:t>
            </a:r>
            <a:endParaRPr b="0" i="0" sz="1800" u="none" cap="none" strike="noStrike">
              <a:solidFill>
                <a:srgbClr val="000000"/>
              </a:solidFill>
              <a:latin typeface="Calibri"/>
              <a:ea typeface="Calibri"/>
              <a:cs typeface="Calibri"/>
              <a:sym typeface="Calibri"/>
            </a:endParaRPr>
          </a:p>
          <a:p>
            <a:pPr indent="-317500" lvl="0" marL="1371600" marR="0" rtl="0" algn="l">
              <a:lnSpc>
                <a:spcPct val="100000"/>
              </a:lnSpc>
              <a:spcBef>
                <a:spcPts val="0"/>
              </a:spcBef>
              <a:spcAft>
                <a:spcPts val="0"/>
              </a:spcAft>
              <a:buClr>
                <a:srgbClr val="000000"/>
              </a:buClr>
              <a:buSzPts val="1400"/>
              <a:buFont typeface="Calibri"/>
              <a:buChar char="-"/>
            </a:pPr>
            <a:r>
              <a:rPr b="0" i="0" lang="fr-FR" sz="1800" u="none" cap="none" strike="noStrike">
                <a:solidFill>
                  <a:srgbClr val="000000"/>
                </a:solidFill>
                <a:latin typeface="Calibri"/>
                <a:ea typeface="Calibri"/>
                <a:cs typeface="Calibri"/>
                <a:sym typeface="Calibri"/>
              </a:rPr>
              <a:t>Les participants cherchent à écouter et à s’exprimer sans jugement ni critique, à unir plutôt qu’à séparer. Personne ne réagit directement à ce qu’un autre a dit, mais attend son tour dans le cercle pour donner son point de vue.</a:t>
            </a:r>
            <a:endParaRPr b="0" i="0" sz="1800" u="none" cap="none" strike="noStrike">
              <a:solidFill>
                <a:srgbClr val="000000"/>
              </a:solidFill>
              <a:latin typeface="Calibri"/>
              <a:ea typeface="Calibri"/>
              <a:cs typeface="Calibri"/>
              <a:sym typeface="Calibri"/>
            </a:endParaRPr>
          </a:p>
          <a:p>
            <a:pPr indent="0" lvl="0" marL="137160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Calibri"/>
                <a:ea typeface="Calibri"/>
                <a:cs typeface="Calibri"/>
                <a:sym typeface="Calibri"/>
              </a:rPr>
              <a:t> =&gt; calmer les émotions excessives et favoriser l’emploi des mots justes </a:t>
            </a:r>
            <a:endParaRPr b="0" i="0" sz="1800" u="none" cap="none" strike="noStrike">
              <a:solidFill>
                <a:srgbClr val="000000"/>
              </a:solidFill>
              <a:latin typeface="Calibri"/>
              <a:ea typeface="Calibri"/>
              <a:cs typeface="Calibri"/>
              <a:sym typeface="Calibri"/>
            </a:endParaRPr>
          </a:p>
          <a:p>
            <a:pPr indent="-317499" lvl="0" marL="899999" marR="0" rtl="0" algn="l">
              <a:lnSpc>
                <a:spcPct val="100000"/>
              </a:lnSpc>
              <a:spcBef>
                <a:spcPts val="0"/>
              </a:spcBef>
              <a:spcAft>
                <a:spcPts val="0"/>
              </a:spcAft>
              <a:buClr>
                <a:srgbClr val="000000"/>
              </a:buClr>
              <a:buSzPts val="1400"/>
              <a:buFont typeface="Calibri"/>
              <a:buAutoNum type="arabicPeriod"/>
            </a:pPr>
            <a:r>
              <a:rPr b="0" i="0" lang="fr-FR" sz="1800" u="none" cap="none" strike="noStrike">
                <a:solidFill>
                  <a:srgbClr val="000000"/>
                </a:solidFill>
                <a:latin typeface="Calibri"/>
                <a:ea typeface="Calibri"/>
                <a:cs typeface="Calibri"/>
                <a:sym typeface="Calibri"/>
              </a:rPr>
              <a:t>Instaurer des rôles (facilitateur, secrétaire, gardien du temps, sentinelle,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370" name="Shape 370"/>
        <p:cNvGrpSpPr/>
        <p:nvPr/>
      </p:nvGrpSpPr>
      <p:grpSpPr>
        <a:xfrm>
          <a:off x="0" y="0"/>
          <a:ext cx="0" cy="0"/>
          <a:chOff x="0" y="0"/>
          <a:chExt cx="0" cy="0"/>
        </a:xfrm>
      </p:grpSpPr>
      <p:sp>
        <p:nvSpPr>
          <p:cNvPr id="371" name="Google Shape;371;g1546caf53ff_0_43"/>
          <p:cNvSpPr/>
          <p:nvPr/>
        </p:nvSpPr>
        <p:spPr>
          <a:xfrm>
            <a:off x="0" y="6000750"/>
            <a:ext cx="12192000" cy="857400"/>
          </a:xfrm>
          <a:prstGeom prst="rect">
            <a:avLst/>
          </a:prstGeom>
          <a:solidFill>
            <a:srgbClr val="0052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2" name="Google Shape;372;g1546caf53ff_0_43"/>
          <p:cNvSpPr txBox="1"/>
          <p:nvPr/>
        </p:nvSpPr>
        <p:spPr>
          <a:xfrm>
            <a:off x="528637" y="1089190"/>
            <a:ext cx="11134800" cy="96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0F0F0"/>
              </a:buClr>
              <a:buSzPts val="6000"/>
              <a:buFont typeface="Montserrat Light"/>
              <a:buNone/>
            </a:pPr>
            <a:r>
              <a:rPr lang="fr-FR" sz="6000">
                <a:solidFill>
                  <a:srgbClr val="F0F0F0"/>
                </a:solidFill>
                <a:latin typeface="Montserrat Light"/>
                <a:ea typeface="Montserrat Light"/>
                <a:cs typeface="Montserrat Light"/>
                <a:sym typeface="Montserrat Light"/>
              </a:rPr>
              <a:t>NOUVEAU LOGO…</a:t>
            </a:r>
            <a:endParaRPr b="0" i="0" sz="1400" u="none" cap="none" strike="noStrike">
              <a:solidFill>
                <a:srgbClr val="000000"/>
              </a:solidFill>
              <a:latin typeface="Arial"/>
              <a:ea typeface="Arial"/>
              <a:cs typeface="Arial"/>
              <a:sym typeface="Arial"/>
            </a:endParaRPr>
          </a:p>
        </p:txBody>
      </p:sp>
      <p:sp>
        <p:nvSpPr>
          <p:cNvPr id="373" name="Google Shape;373;g1546caf53ff_0_43"/>
          <p:cNvSpPr txBox="1"/>
          <p:nvPr/>
        </p:nvSpPr>
        <p:spPr>
          <a:xfrm>
            <a:off x="595313" y="478310"/>
            <a:ext cx="1990800" cy="857400"/>
          </a:xfrm>
          <a:prstGeom prst="rect">
            <a:avLst/>
          </a:prstGeom>
          <a:noFill/>
          <a:ln>
            <a:noFill/>
          </a:ln>
        </p:spPr>
        <p:txBody>
          <a:bodyPr anchorCtr="0" anchor="ctr" bIns="45700" lIns="91425" spcFirstLastPara="1" rIns="91425" wrap="square" tIns="45700">
            <a:normAutofit lnSpcReduction="20000"/>
          </a:bodyPr>
          <a:lstStyle/>
          <a:p>
            <a:pPr indent="0" lvl="0" marL="0" marR="0" rtl="0" algn="l">
              <a:lnSpc>
                <a:spcPct val="90000"/>
              </a:lnSpc>
              <a:spcBef>
                <a:spcPts val="0"/>
              </a:spcBef>
              <a:spcAft>
                <a:spcPts val="0"/>
              </a:spcAft>
              <a:buClr>
                <a:srgbClr val="8DCAB6"/>
              </a:buClr>
              <a:buSzPts val="1800"/>
              <a:buFont typeface="Montserrat"/>
              <a:buNone/>
            </a:pPr>
            <a:r>
              <a:rPr b="0" i="0" lang="fr-FR" sz="1800" u="none" cap="none" strike="noStrike">
                <a:solidFill>
                  <a:srgbClr val="8DCAB6"/>
                </a:solidFill>
                <a:latin typeface="Montserrat"/>
                <a:ea typeface="Montserrat"/>
                <a:cs typeface="Montserrat"/>
                <a:sym typeface="Montserrat"/>
              </a:rPr>
              <a:t>FUSION</a:t>
            </a:r>
            <a:br>
              <a:rPr b="0" i="0" lang="fr-FR" sz="6000" u="none" cap="none" strike="noStrike">
                <a:solidFill>
                  <a:srgbClr val="8DCAB6"/>
                </a:solidFill>
                <a:latin typeface="Montserrat"/>
                <a:ea typeface="Montserrat"/>
                <a:cs typeface="Montserrat"/>
                <a:sym typeface="Montserrat"/>
              </a:rPr>
            </a:br>
            <a:r>
              <a:rPr b="1" i="0" lang="fr-FR" sz="2500" u="none" cap="none" strike="noStrike">
                <a:solidFill>
                  <a:srgbClr val="8DCAB6"/>
                </a:solidFill>
                <a:latin typeface="Montserrat Black"/>
                <a:ea typeface="Montserrat Black"/>
                <a:cs typeface="Montserrat Black"/>
                <a:sym typeface="Montserrat Black"/>
              </a:rPr>
              <a:t>SEL-JEM</a:t>
            </a:r>
            <a:endParaRPr b="0" i="0" sz="1400" u="none" cap="none" strike="noStrike">
              <a:solidFill>
                <a:srgbClr val="000000"/>
              </a:solidFill>
              <a:latin typeface="Arial"/>
              <a:ea typeface="Arial"/>
              <a:cs typeface="Arial"/>
              <a:sym typeface="Arial"/>
            </a:endParaRPr>
          </a:p>
        </p:txBody>
      </p:sp>
      <p:sp>
        <p:nvSpPr>
          <p:cNvPr id="374" name="Google Shape;374;g1546caf53ff_0_43"/>
          <p:cNvSpPr/>
          <p:nvPr/>
        </p:nvSpPr>
        <p:spPr>
          <a:xfrm>
            <a:off x="1098250" y="2312773"/>
            <a:ext cx="10673700" cy="2730900"/>
          </a:xfrm>
          <a:prstGeom prst="rect">
            <a:avLst/>
          </a:prstGeom>
          <a:solidFill>
            <a:srgbClr val="006C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a:t>
            </a:r>
            <a:endParaRPr sz="2000">
              <a:solidFill>
                <a:srgbClr val="8DCAB6"/>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800"/>
              <a:buFont typeface="Arial"/>
              <a:buNone/>
            </a:pPr>
            <a:r>
              <a:rPr lang="fr-FR" sz="2800">
                <a:solidFill>
                  <a:srgbClr val="8DCAB6"/>
                </a:solidFill>
                <a:latin typeface="Montserrat"/>
                <a:ea typeface="Montserrat"/>
                <a:cs typeface="Montserrat"/>
                <a:sym typeface="Montserrat"/>
              </a:rPr>
              <a:t>Merci à Greg.</a:t>
            </a:r>
            <a:endParaRPr sz="2800">
              <a:solidFill>
                <a:srgbClr val="8DCAB6"/>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800"/>
              <a:buFont typeface="Arial"/>
              <a:buNone/>
            </a:pPr>
            <a:r>
              <a:t/>
            </a:r>
            <a:endParaRPr sz="2800">
              <a:solidFill>
                <a:srgbClr val="8DCAB6"/>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800"/>
              <a:buFont typeface="Arial"/>
              <a:buNone/>
            </a:pPr>
            <a:r>
              <a:t/>
            </a:r>
            <a:endParaRPr sz="2800">
              <a:solidFill>
                <a:srgbClr val="8DCAB6"/>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800"/>
              <a:buFont typeface="Arial"/>
              <a:buNone/>
            </a:pPr>
            <a:r>
              <a:rPr lang="fr-FR" sz="2800">
                <a:solidFill>
                  <a:srgbClr val="8DCAB6"/>
                </a:solidFill>
                <a:latin typeface="Montserrat"/>
                <a:ea typeface="Montserrat"/>
                <a:cs typeface="Montserrat"/>
                <a:sym typeface="Montserrat"/>
              </a:rPr>
              <a:t>… Suspense! …</a:t>
            </a:r>
            <a:endParaRPr sz="2800">
              <a:solidFill>
                <a:srgbClr val="8DCAB6"/>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379" name="Shape 379"/>
        <p:cNvGrpSpPr/>
        <p:nvPr/>
      </p:nvGrpSpPr>
      <p:grpSpPr>
        <a:xfrm>
          <a:off x="0" y="0"/>
          <a:ext cx="0" cy="0"/>
          <a:chOff x="0" y="0"/>
          <a:chExt cx="0" cy="0"/>
        </a:xfrm>
      </p:grpSpPr>
      <p:sp>
        <p:nvSpPr>
          <p:cNvPr id="380" name="Google Shape;380;g1546caf53ff_0_53"/>
          <p:cNvSpPr/>
          <p:nvPr/>
        </p:nvSpPr>
        <p:spPr>
          <a:xfrm>
            <a:off x="0" y="6000750"/>
            <a:ext cx="12192000" cy="857400"/>
          </a:xfrm>
          <a:prstGeom prst="rect">
            <a:avLst/>
          </a:prstGeom>
          <a:solidFill>
            <a:srgbClr val="0052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81" name="Google Shape;381;g1546caf53ff_0_53"/>
          <p:cNvSpPr txBox="1"/>
          <p:nvPr/>
        </p:nvSpPr>
        <p:spPr>
          <a:xfrm>
            <a:off x="595313" y="478310"/>
            <a:ext cx="1990800" cy="857400"/>
          </a:xfrm>
          <a:prstGeom prst="rect">
            <a:avLst/>
          </a:prstGeom>
          <a:noFill/>
          <a:ln>
            <a:noFill/>
          </a:ln>
        </p:spPr>
        <p:txBody>
          <a:bodyPr anchorCtr="0" anchor="ctr" bIns="45700" lIns="91425" spcFirstLastPara="1" rIns="91425" wrap="square" tIns="45700">
            <a:normAutofit lnSpcReduction="20000"/>
          </a:bodyPr>
          <a:lstStyle/>
          <a:p>
            <a:pPr indent="0" lvl="0" marL="0" marR="0" rtl="0" algn="l">
              <a:lnSpc>
                <a:spcPct val="90000"/>
              </a:lnSpc>
              <a:spcBef>
                <a:spcPts val="0"/>
              </a:spcBef>
              <a:spcAft>
                <a:spcPts val="0"/>
              </a:spcAft>
              <a:buClr>
                <a:srgbClr val="8DCAB6"/>
              </a:buClr>
              <a:buSzPts val="1800"/>
              <a:buFont typeface="Montserrat"/>
              <a:buNone/>
            </a:pPr>
            <a:r>
              <a:rPr b="0" i="0" lang="fr-FR" sz="1800" u="none" cap="none" strike="noStrike">
                <a:solidFill>
                  <a:srgbClr val="8DCAB6"/>
                </a:solidFill>
                <a:latin typeface="Montserrat"/>
                <a:ea typeface="Montserrat"/>
                <a:cs typeface="Montserrat"/>
                <a:sym typeface="Montserrat"/>
              </a:rPr>
              <a:t>FUSION</a:t>
            </a:r>
            <a:br>
              <a:rPr b="0" i="0" lang="fr-FR" sz="6000" u="none" cap="none" strike="noStrike">
                <a:solidFill>
                  <a:srgbClr val="8DCAB6"/>
                </a:solidFill>
                <a:latin typeface="Montserrat"/>
                <a:ea typeface="Montserrat"/>
                <a:cs typeface="Montserrat"/>
                <a:sym typeface="Montserrat"/>
              </a:rPr>
            </a:br>
            <a:r>
              <a:rPr b="1" i="0" lang="fr-FR" sz="2500" u="none" cap="none" strike="noStrike">
                <a:solidFill>
                  <a:srgbClr val="8DCAB6"/>
                </a:solidFill>
                <a:latin typeface="Montserrat Black"/>
                <a:ea typeface="Montserrat Black"/>
                <a:cs typeface="Montserrat Black"/>
                <a:sym typeface="Montserrat Black"/>
              </a:rPr>
              <a:t>SEL-JEM</a:t>
            </a:r>
            <a:endParaRPr b="0" i="0" sz="1400" u="none" cap="none" strike="noStrike">
              <a:solidFill>
                <a:srgbClr val="000000"/>
              </a:solidFill>
              <a:latin typeface="Arial"/>
              <a:ea typeface="Arial"/>
              <a:cs typeface="Arial"/>
              <a:sym typeface="Arial"/>
            </a:endParaRPr>
          </a:p>
        </p:txBody>
      </p:sp>
      <p:sp>
        <p:nvSpPr>
          <p:cNvPr id="382" name="Google Shape;382;g1546caf53ff_0_53"/>
          <p:cNvSpPr/>
          <p:nvPr/>
        </p:nvSpPr>
        <p:spPr>
          <a:xfrm>
            <a:off x="1098250" y="2312766"/>
            <a:ext cx="10673700" cy="3570900"/>
          </a:xfrm>
          <a:prstGeom prst="rect">
            <a:avLst/>
          </a:prstGeom>
          <a:solidFill>
            <a:srgbClr val="006C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a:t>
            </a:r>
            <a:endParaRPr sz="2800">
              <a:solidFill>
                <a:srgbClr val="8DCAB6"/>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sz="2800">
              <a:solidFill>
                <a:srgbClr val="8DCAB6"/>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sz="2000">
              <a:solidFill>
                <a:srgbClr val="8DCAB6"/>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sz="2800">
              <a:solidFill>
                <a:srgbClr val="8DCAB6"/>
              </a:solidFill>
              <a:latin typeface="Montserrat"/>
              <a:ea typeface="Montserrat"/>
              <a:cs typeface="Montserrat"/>
              <a:sym typeface="Montserrat"/>
            </a:endParaRPr>
          </a:p>
        </p:txBody>
      </p:sp>
      <p:pic>
        <p:nvPicPr>
          <p:cNvPr id="383" name="Google Shape;383;g1546caf53ff_0_53"/>
          <p:cNvPicPr preferRelativeResize="0"/>
          <p:nvPr/>
        </p:nvPicPr>
        <p:blipFill>
          <a:blip r:embed="rId3">
            <a:alphaModFix/>
          </a:blip>
          <a:stretch>
            <a:fillRect/>
          </a:stretch>
        </p:blipFill>
        <p:spPr>
          <a:xfrm>
            <a:off x="3529453" y="1643551"/>
            <a:ext cx="4779500" cy="35708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388" name="Shape 388"/>
        <p:cNvGrpSpPr/>
        <p:nvPr/>
      </p:nvGrpSpPr>
      <p:grpSpPr>
        <a:xfrm>
          <a:off x="0" y="0"/>
          <a:ext cx="0" cy="0"/>
          <a:chOff x="0" y="0"/>
          <a:chExt cx="0" cy="0"/>
        </a:xfrm>
      </p:grpSpPr>
      <p:sp>
        <p:nvSpPr>
          <p:cNvPr id="389" name="Google Shape;389;g1546caf53ff_0_26"/>
          <p:cNvSpPr/>
          <p:nvPr/>
        </p:nvSpPr>
        <p:spPr>
          <a:xfrm>
            <a:off x="0" y="6000750"/>
            <a:ext cx="12192000" cy="857400"/>
          </a:xfrm>
          <a:prstGeom prst="rect">
            <a:avLst/>
          </a:prstGeom>
          <a:solidFill>
            <a:srgbClr val="0052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90" name="Google Shape;390;g1546caf53ff_0_26"/>
          <p:cNvSpPr txBox="1"/>
          <p:nvPr/>
        </p:nvSpPr>
        <p:spPr>
          <a:xfrm>
            <a:off x="528637" y="1089190"/>
            <a:ext cx="11134800" cy="96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0F0F0"/>
              </a:buClr>
              <a:buSzPts val="6000"/>
              <a:buFont typeface="Montserrat Light"/>
              <a:buNone/>
            </a:pPr>
            <a:r>
              <a:rPr lang="fr-FR" sz="6000">
                <a:solidFill>
                  <a:srgbClr val="F0F0F0"/>
                </a:solidFill>
                <a:latin typeface="Montserrat Light"/>
                <a:ea typeface="Montserrat Light"/>
                <a:cs typeface="Montserrat Light"/>
                <a:sym typeface="Montserrat Light"/>
              </a:rPr>
              <a:t>NOUVEAU </a:t>
            </a:r>
            <a:r>
              <a:rPr b="0" i="0" lang="fr-FR" sz="6000" u="none" cap="none" strike="noStrike">
                <a:solidFill>
                  <a:srgbClr val="F0F0F0"/>
                </a:solidFill>
                <a:latin typeface="Montserrat Light"/>
                <a:ea typeface="Montserrat Light"/>
                <a:cs typeface="Montserrat Light"/>
                <a:sym typeface="Montserrat Light"/>
              </a:rPr>
              <a:t>SITE INTERNET</a:t>
            </a:r>
            <a:endParaRPr b="0" i="0" sz="1400" u="none" cap="none" strike="noStrike">
              <a:solidFill>
                <a:srgbClr val="000000"/>
              </a:solidFill>
              <a:latin typeface="Arial"/>
              <a:ea typeface="Arial"/>
              <a:cs typeface="Arial"/>
              <a:sym typeface="Arial"/>
            </a:endParaRPr>
          </a:p>
        </p:txBody>
      </p:sp>
      <p:sp>
        <p:nvSpPr>
          <p:cNvPr id="391" name="Google Shape;391;g1546caf53ff_0_26"/>
          <p:cNvSpPr txBox="1"/>
          <p:nvPr/>
        </p:nvSpPr>
        <p:spPr>
          <a:xfrm>
            <a:off x="595313" y="478310"/>
            <a:ext cx="1990800" cy="857400"/>
          </a:xfrm>
          <a:prstGeom prst="rect">
            <a:avLst/>
          </a:prstGeom>
          <a:noFill/>
          <a:ln>
            <a:noFill/>
          </a:ln>
        </p:spPr>
        <p:txBody>
          <a:bodyPr anchorCtr="0" anchor="ctr" bIns="45700" lIns="91425" spcFirstLastPara="1" rIns="91425" wrap="square" tIns="45700">
            <a:normAutofit lnSpcReduction="20000"/>
          </a:bodyPr>
          <a:lstStyle/>
          <a:p>
            <a:pPr indent="0" lvl="0" marL="0" marR="0" rtl="0" algn="l">
              <a:lnSpc>
                <a:spcPct val="90000"/>
              </a:lnSpc>
              <a:spcBef>
                <a:spcPts val="0"/>
              </a:spcBef>
              <a:spcAft>
                <a:spcPts val="0"/>
              </a:spcAft>
              <a:buClr>
                <a:srgbClr val="8DCAB6"/>
              </a:buClr>
              <a:buSzPts val="1800"/>
              <a:buFont typeface="Montserrat"/>
              <a:buNone/>
            </a:pPr>
            <a:r>
              <a:rPr b="0" i="0" lang="fr-FR" sz="1800" u="none" cap="none" strike="noStrike">
                <a:solidFill>
                  <a:srgbClr val="8DCAB6"/>
                </a:solidFill>
                <a:latin typeface="Montserrat"/>
                <a:ea typeface="Montserrat"/>
                <a:cs typeface="Montserrat"/>
                <a:sym typeface="Montserrat"/>
              </a:rPr>
              <a:t>FUSION</a:t>
            </a:r>
            <a:br>
              <a:rPr b="0" i="0" lang="fr-FR" sz="6000" u="none" cap="none" strike="noStrike">
                <a:solidFill>
                  <a:srgbClr val="8DCAB6"/>
                </a:solidFill>
                <a:latin typeface="Montserrat"/>
                <a:ea typeface="Montserrat"/>
                <a:cs typeface="Montserrat"/>
                <a:sym typeface="Montserrat"/>
              </a:rPr>
            </a:br>
            <a:r>
              <a:rPr b="1" i="0" lang="fr-FR" sz="2500" u="none" cap="none" strike="noStrike">
                <a:solidFill>
                  <a:srgbClr val="8DCAB6"/>
                </a:solidFill>
                <a:latin typeface="Montserrat Black"/>
                <a:ea typeface="Montserrat Black"/>
                <a:cs typeface="Montserrat Black"/>
                <a:sym typeface="Montserrat Black"/>
              </a:rPr>
              <a:t>SEL-JEM</a:t>
            </a:r>
            <a:endParaRPr b="0" i="0" sz="1400" u="none" cap="none" strike="noStrike">
              <a:solidFill>
                <a:srgbClr val="000000"/>
              </a:solidFill>
              <a:latin typeface="Arial"/>
              <a:ea typeface="Arial"/>
              <a:cs typeface="Arial"/>
              <a:sym typeface="Arial"/>
            </a:endParaRPr>
          </a:p>
        </p:txBody>
      </p:sp>
      <p:grpSp>
        <p:nvGrpSpPr>
          <p:cNvPr id="392" name="Google Shape;392;g1546caf53ff_0_26"/>
          <p:cNvGrpSpPr/>
          <p:nvPr/>
        </p:nvGrpSpPr>
        <p:grpSpPr>
          <a:xfrm>
            <a:off x="776216" y="2312766"/>
            <a:ext cx="10995734" cy="601811"/>
            <a:chOff x="691353" y="2079337"/>
            <a:chExt cx="10995734" cy="601811"/>
          </a:xfrm>
        </p:grpSpPr>
        <p:sp>
          <p:nvSpPr>
            <p:cNvPr id="393" name="Google Shape;393;g1546caf53ff_0_26"/>
            <p:cNvSpPr/>
            <p:nvPr/>
          </p:nvSpPr>
          <p:spPr>
            <a:xfrm>
              <a:off x="1013387" y="2079337"/>
              <a:ext cx="10673700" cy="601800"/>
            </a:xfrm>
            <a:prstGeom prst="rect">
              <a:avLst/>
            </a:prstGeom>
            <a:solidFill>
              <a:srgbClr val="006C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FUTUR NOM DE DOMAINE = </a:t>
              </a:r>
              <a:r>
                <a:rPr b="0" i="0" lang="fr-FR" sz="1800" u="sng" cap="none" strike="noStrike">
                  <a:solidFill>
                    <a:srgbClr val="C9DAF8"/>
                  </a:solidFill>
                  <a:latin typeface="Montserrat"/>
                  <a:ea typeface="Montserrat"/>
                  <a:cs typeface="Montserrat"/>
                  <a:sym typeface="Montserrat"/>
                  <a:hlinkClick r:id="rId3">
                    <a:extLst>
                      <a:ext uri="{A12FA001-AC4F-418D-AE19-62706E023703}">
                        <ahyp:hlinkClr val="tx"/>
                      </a:ext>
                    </a:extLst>
                  </a:hlinkClick>
                </a:rPr>
                <a:t>www.selenmouvement.ch</a:t>
              </a:r>
              <a:r>
                <a:rPr b="0" i="0" lang="fr-FR" sz="1800" u="none" cap="none" strike="noStrike">
                  <a:solidFill>
                    <a:srgbClr val="8DCAB6"/>
                  </a:solidFill>
                  <a:latin typeface="Montserrat"/>
                  <a:ea typeface="Montserrat"/>
                  <a:cs typeface="Montserrat"/>
                  <a:sym typeface="Montserrat"/>
                </a:rPr>
                <a:t>.</a:t>
              </a:r>
              <a:endParaRPr b="0" i="0" sz="1400" u="none" cap="none" strike="noStrike">
                <a:solidFill>
                  <a:srgbClr val="FF0000"/>
                </a:solidFill>
                <a:latin typeface="Arial"/>
                <a:ea typeface="Arial"/>
                <a:cs typeface="Arial"/>
                <a:sym typeface="Arial"/>
              </a:endParaRPr>
            </a:p>
          </p:txBody>
        </p:sp>
        <p:sp>
          <p:nvSpPr>
            <p:cNvPr id="394" name="Google Shape;394;g1546caf53ff_0_26"/>
            <p:cNvSpPr/>
            <p:nvPr/>
          </p:nvSpPr>
          <p:spPr>
            <a:xfrm>
              <a:off x="691353" y="2079348"/>
              <a:ext cx="601800" cy="60180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Montserrat"/>
                  <a:ea typeface="Montserrat"/>
                  <a:cs typeface="Montserrat"/>
                  <a:sym typeface="Montserrat"/>
                </a:rPr>
                <a:t>1</a:t>
              </a:r>
              <a:endParaRPr b="0" i="0" sz="1400" u="none" cap="none" strike="noStrike">
                <a:solidFill>
                  <a:srgbClr val="000000"/>
                </a:solidFill>
                <a:latin typeface="Arial"/>
                <a:ea typeface="Arial"/>
                <a:cs typeface="Arial"/>
                <a:sym typeface="Arial"/>
              </a:endParaRPr>
            </a:p>
          </p:txBody>
        </p:sp>
      </p:grpSp>
      <p:grpSp>
        <p:nvGrpSpPr>
          <p:cNvPr id="395" name="Google Shape;395;g1546caf53ff_0_26"/>
          <p:cNvGrpSpPr/>
          <p:nvPr/>
        </p:nvGrpSpPr>
        <p:grpSpPr>
          <a:xfrm>
            <a:off x="776216" y="3094780"/>
            <a:ext cx="8175732" cy="601812"/>
            <a:chOff x="691353" y="2721566"/>
            <a:chExt cx="8175732" cy="601812"/>
          </a:xfrm>
        </p:grpSpPr>
        <p:sp>
          <p:nvSpPr>
            <p:cNvPr id="396" name="Google Shape;396;g1546caf53ff_0_26"/>
            <p:cNvSpPr/>
            <p:nvPr/>
          </p:nvSpPr>
          <p:spPr>
            <a:xfrm>
              <a:off x="1013385" y="2721566"/>
              <a:ext cx="7853700" cy="601800"/>
            </a:xfrm>
            <a:prstGeom prst="rect">
              <a:avLst/>
            </a:prstGeom>
            <a:solidFill>
              <a:srgbClr val="006C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HÉBERGÉ PAR BENJAMIN AEBY</a:t>
              </a:r>
              <a:endParaRPr b="0" i="0" sz="1400" u="none" cap="none" strike="noStrike">
                <a:solidFill>
                  <a:srgbClr val="000000"/>
                </a:solidFill>
                <a:latin typeface="Arial"/>
                <a:ea typeface="Arial"/>
                <a:cs typeface="Arial"/>
                <a:sym typeface="Arial"/>
              </a:endParaRPr>
            </a:p>
          </p:txBody>
        </p:sp>
        <p:sp>
          <p:nvSpPr>
            <p:cNvPr id="397" name="Google Shape;397;g1546caf53ff_0_26"/>
            <p:cNvSpPr/>
            <p:nvPr/>
          </p:nvSpPr>
          <p:spPr>
            <a:xfrm>
              <a:off x="691353" y="2721578"/>
              <a:ext cx="601800" cy="60180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Montserrat"/>
                  <a:ea typeface="Montserrat"/>
                  <a:cs typeface="Montserrat"/>
                  <a:sym typeface="Montserrat"/>
                </a:rPr>
                <a:t>2</a:t>
              </a:r>
              <a:endParaRPr b="0" i="0" sz="1400" u="none" cap="none" strike="noStrike">
                <a:solidFill>
                  <a:srgbClr val="000000"/>
                </a:solidFill>
                <a:latin typeface="Arial"/>
                <a:ea typeface="Arial"/>
                <a:cs typeface="Arial"/>
                <a:sym typeface="Arial"/>
              </a:endParaRPr>
            </a:p>
          </p:txBody>
        </p:sp>
      </p:grpSp>
      <p:grpSp>
        <p:nvGrpSpPr>
          <p:cNvPr id="398" name="Google Shape;398;g1546caf53ff_0_26"/>
          <p:cNvGrpSpPr/>
          <p:nvPr/>
        </p:nvGrpSpPr>
        <p:grpSpPr>
          <a:xfrm>
            <a:off x="776216" y="3742699"/>
            <a:ext cx="10639634" cy="1215000"/>
            <a:chOff x="691353" y="3369711"/>
            <a:chExt cx="10639634" cy="1215000"/>
          </a:xfrm>
        </p:grpSpPr>
        <p:sp>
          <p:nvSpPr>
            <p:cNvPr id="399" name="Google Shape;399;g1546caf53ff_0_26"/>
            <p:cNvSpPr/>
            <p:nvPr/>
          </p:nvSpPr>
          <p:spPr>
            <a:xfrm>
              <a:off x="1013387" y="3369711"/>
              <a:ext cx="10317600" cy="1215000"/>
            </a:xfrm>
            <a:prstGeom prst="rect">
              <a:avLst/>
            </a:prstGeom>
            <a:solidFill>
              <a:srgbClr val="006C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DÉMONSTRATION </a:t>
              </a:r>
              <a:r>
                <a:rPr lang="fr-FR" sz="1800">
                  <a:solidFill>
                    <a:srgbClr val="8DCAB6"/>
                  </a:solidFill>
                  <a:latin typeface="Montserrat"/>
                  <a:ea typeface="Montserrat"/>
                  <a:cs typeface="Montserrat"/>
                  <a:sym typeface="Montserrat"/>
                </a:rPr>
                <a:t>DU NOUVEAU SITE: </a:t>
              </a:r>
              <a:r>
                <a:rPr lang="fr-FR" sz="1800" u="sng">
                  <a:solidFill>
                    <a:srgbClr val="C9DAF8"/>
                  </a:solidFill>
                  <a:latin typeface="Montserrat"/>
                  <a:ea typeface="Montserrat"/>
                  <a:cs typeface="Montserrat"/>
                  <a:sym typeface="Montserrat"/>
                  <a:hlinkClick r:id="rId4">
                    <a:extLst>
                      <a:ext uri="{A12FA001-AC4F-418D-AE19-62706E023703}">
                        <ahyp:hlinkClr val="tx"/>
                      </a:ext>
                    </a:extLst>
                  </a:hlinkClick>
                </a:rPr>
                <a:t>https://sel.b-aeby.ch/</a:t>
              </a:r>
              <a:r>
                <a:rPr lang="fr-FR" sz="1800">
                  <a:solidFill>
                    <a:srgbClr val="C9DAF8"/>
                  </a:solidFill>
                  <a:latin typeface="Montserrat"/>
                  <a:ea typeface="Montserrat"/>
                  <a:cs typeface="Montserrat"/>
                  <a:sym typeface="Montserrat"/>
                </a:rPr>
                <a:t> </a:t>
              </a:r>
              <a:r>
                <a:rPr b="0" i="0" lang="fr-FR" sz="1800" u="none" cap="none" strike="noStrike">
                  <a:solidFill>
                    <a:srgbClr val="C9DAF8"/>
                  </a:solidFill>
                  <a:latin typeface="Montserrat"/>
                  <a:ea typeface="Montserrat"/>
                  <a:cs typeface="Montserrat"/>
                  <a:sym typeface="Montserrat"/>
                </a:rPr>
                <a:t> </a:t>
              </a:r>
              <a:endParaRPr sz="1800">
                <a:solidFill>
                  <a:srgbClr val="C9DAF8"/>
                </a:solidFill>
                <a:latin typeface="Montserrat"/>
                <a:ea typeface="Montserrat"/>
                <a:cs typeface="Montserrat"/>
                <a:sym typeface="Montserrat"/>
              </a:endParaRPr>
            </a:p>
          </p:txBody>
        </p:sp>
        <p:sp>
          <p:nvSpPr>
            <p:cNvPr id="400" name="Google Shape;400;g1546caf53ff_0_26"/>
            <p:cNvSpPr/>
            <p:nvPr/>
          </p:nvSpPr>
          <p:spPr>
            <a:xfrm>
              <a:off x="691353" y="3369760"/>
              <a:ext cx="601800" cy="60180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Montserrat"/>
                  <a:ea typeface="Montserrat"/>
                  <a:cs typeface="Montserrat"/>
                  <a:sym typeface="Montserrat"/>
                </a:rPr>
                <a:t>3</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405" name="Shape 405"/>
        <p:cNvGrpSpPr/>
        <p:nvPr/>
      </p:nvGrpSpPr>
      <p:grpSpPr>
        <a:xfrm>
          <a:off x="0" y="0"/>
          <a:ext cx="0" cy="0"/>
          <a:chOff x="0" y="0"/>
          <a:chExt cx="0" cy="0"/>
        </a:xfrm>
      </p:grpSpPr>
      <p:sp>
        <p:nvSpPr>
          <p:cNvPr id="406" name="Google Shape;406;g155802e8a5c_0_0"/>
          <p:cNvSpPr/>
          <p:nvPr/>
        </p:nvSpPr>
        <p:spPr>
          <a:xfrm>
            <a:off x="0" y="6000750"/>
            <a:ext cx="12192000" cy="857400"/>
          </a:xfrm>
          <a:prstGeom prst="rect">
            <a:avLst/>
          </a:prstGeom>
          <a:solidFill>
            <a:srgbClr val="0052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07" name="Google Shape;407;g155802e8a5c_0_0"/>
          <p:cNvSpPr txBox="1"/>
          <p:nvPr/>
        </p:nvSpPr>
        <p:spPr>
          <a:xfrm>
            <a:off x="595313" y="478310"/>
            <a:ext cx="1990800" cy="857400"/>
          </a:xfrm>
          <a:prstGeom prst="rect">
            <a:avLst/>
          </a:prstGeom>
          <a:noFill/>
          <a:ln>
            <a:noFill/>
          </a:ln>
        </p:spPr>
        <p:txBody>
          <a:bodyPr anchorCtr="0" anchor="ctr" bIns="45700" lIns="91425" spcFirstLastPara="1" rIns="91425" wrap="square" tIns="45700">
            <a:normAutofit lnSpcReduction="20000"/>
          </a:bodyPr>
          <a:lstStyle/>
          <a:p>
            <a:pPr indent="0" lvl="0" marL="0" marR="0" rtl="0" algn="l">
              <a:lnSpc>
                <a:spcPct val="90000"/>
              </a:lnSpc>
              <a:spcBef>
                <a:spcPts val="0"/>
              </a:spcBef>
              <a:spcAft>
                <a:spcPts val="0"/>
              </a:spcAft>
              <a:buClr>
                <a:srgbClr val="8DCAB6"/>
              </a:buClr>
              <a:buSzPts val="1800"/>
              <a:buFont typeface="Montserrat"/>
              <a:buNone/>
            </a:pPr>
            <a:r>
              <a:rPr b="0" i="0" lang="fr-FR" sz="1800" u="none" cap="none" strike="noStrike">
                <a:solidFill>
                  <a:srgbClr val="8DCAB6"/>
                </a:solidFill>
                <a:latin typeface="Montserrat"/>
                <a:ea typeface="Montserrat"/>
                <a:cs typeface="Montserrat"/>
                <a:sym typeface="Montserrat"/>
              </a:rPr>
              <a:t>FUSION</a:t>
            </a:r>
            <a:br>
              <a:rPr b="0" i="0" lang="fr-FR" sz="6000" u="none" cap="none" strike="noStrike">
                <a:solidFill>
                  <a:srgbClr val="8DCAB6"/>
                </a:solidFill>
                <a:latin typeface="Montserrat"/>
                <a:ea typeface="Montserrat"/>
                <a:cs typeface="Montserrat"/>
                <a:sym typeface="Montserrat"/>
              </a:rPr>
            </a:br>
            <a:r>
              <a:rPr b="1" i="0" lang="fr-FR" sz="2500" u="none" cap="none" strike="noStrike">
                <a:solidFill>
                  <a:srgbClr val="8DCAB6"/>
                </a:solidFill>
                <a:latin typeface="Montserrat Black"/>
                <a:ea typeface="Montserrat Black"/>
                <a:cs typeface="Montserrat Black"/>
                <a:sym typeface="Montserrat Black"/>
              </a:rPr>
              <a:t>SEL-JEM</a:t>
            </a:r>
            <a:endParaRPr b="0" i="0" sz="1400" u="none" cap="none" strike="noStrike">
              <a:solidFill>
                <a:srgbClr val="000000"/>
              </a:solidFill>
              <a:latin typeface="Arial"/>
              <a:ea typeface="Arial"/>
              <a:cs typeface="Arial"/>
              <a:sym typeface="Arial"/>
            </a:endParaRPr>
          </a:p>
        </p:txBody>
      </p:sp>
      <p:pic>
        <p:nvPicPr>
          <p:cNvPr id="408" name="Google Shape;408;g155802e8a5c_0_0"/>
          <p:cNvPicPr preferRelativeResize="0"/>
          <p:nvPr/>
        </p:nvPicPr>
        <p:blipFill>
          <a:blip r:embed="rId3">
            <a:alphaModFix/>
          </a:blip>
          <a:stretch>
            <a:fillRect/>
          </a:stretch>
        </p:blipFill>
        <p:spPr>
          <a:xfrm>
            <a:off x="1302150" y="1883648"/>
            <a:ext cx="8796750" cy="3682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413" name="Shape 413"/>
        <p:cNvGrpSpPr/>
        <p:nvPr/>
      </p:nvGrpSpPr>
      <p:grpSpPr>
        <a:xfrm>
          <a:off x="0" y="0"/>
          <a:ext cx="0" cy="0"/>
          <a:chOff x="0" y="0"/>
          <a:chExt cx="0" cy="0"/>
        </a:xfrm>
      </p:grpSpPr>
      <p:sp>
        <p:nvSpPr>
          <p:cNvPr id="414" name="Google Shape;414;g155802e8a5c_0_25"/>
          <p:cNvSpPr/>
          <p:nvPr/>
        </p:nvSpPr>
        <p:spPr>
          <a:xfrm>
            <a:off x="0" y="6000750"/>
            <a:ext cx="12192000" cy="857400"/>
          </a:xfrm>
          <a:prstGeom prst="rect">
            <a:avLst/>
          </a:prstGeom>
          <a:solidFill>
            <a:srgbClr val="0052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15" name="Google Shape;415;g155802e8a5c_0_25"/>
          <p:cNvSpPr txBox="1"/>
          <p:nvPr/>
        </p:nvSpPr>
        <p:spPr>
          <a:xfrm>
            <a:off x="595313" y="478310"/>
            <a:ext cx="1990800" cy="857400"/>
          </a:xfrm>
          <a:prstGeom prst="rect">
            <a:avLst/>
          </a:prstGeom>
          <a:noFill/>
          <a:ln>
            <a:noFill/>
          </a:ln>
        </p:spPr>
        <p:txBody>
          <a:bodyPr anchorCtr="0" anchor="ctr" bIns="45700" lIns="91425" spcFirstLastPara="1" rIns="91425" wrap="square" tIns="45700">
            <a:normAutofit lnSpcReduction="20000"/>
          </a:bodyPr>
          <a:lstStyle/>
          <a:p>
            <a:pPr indent="0" lvl="0" marL="0" marR="0" rtl="0" algn="l">
              <a:lnSpc>
                <a:spcPct val="90000"/>
              </a:lnSpc>
              <a:spcBef>
                <a:spcPts val="0"/>
              </a:spcBef>
              <a:spcAft>
                <a:spcPts val="0"/>
              </a:spcAft>
              <a:buClr>
                <a:srgbClr val="8DCAB6"/>
              </a:buClr>
              <a:buSzPts val="1800"/>
              <a:buFont typeface="Montserrat"/>
              <a:buNone/>
            </a:pPr>
            <a:r>
              <a:rPr b="0" i="0" lang="fr-FR" sz="1800" u="none" cap="none" strike="noStrike">
                <a:solidFill>
                  <a:srgbClr val="8DCAB6"/>
                </a:solidFill>
                <a:latin typeface="Montserrat"/>
                <a:ea typeface="Montserrat"/>
                <a:cs typeface="Montserrat"/>
                <a:sym typeface="Montserrat"/>
              </a:rPr>
              <a:t>FUSION</a:t>
            </a:r>
            <a:br>
              <a:rPr b="0" i="0" lang="fr-FR" sz="6000" u="none" cap="none" strike="noStrike">
                <a:solidFill>
                  <a:srgbClr val="8DCAB6"/>
                </a:solidFill>
                <a:latin typeface="Montserrat"/>
                <a:ea typeface="Montserrat"/>
                <a:cs typeface="Montserrat"/>
                <a:sym typeface="Montserrat"/>
              </a:rPr>
            </a:br>
            <a:r>
              <a:rPr b="1" i="0" lang="fr-FR" sz="2500" u="none" cap="none" strike="noStrike">
                <a:solidFill>
                  <a:srgbClr val="8DCAB6"/>
                </a:solidFill>
                <a:latin typeface="Montserrat Black"/>
                <a:ea typeface="Montserrat Black"/>
                <a:cs typeface="Montserrat Black"/>
                <a:sym typeface="Montserrat Black"/>
              </a:rPr>
              <a:t>SEL-JEM</a:t>
            </a:r>
            <a:endParaRPr b="0" i="0" sz="1400" u="none" cap="none" strike="noStrike">
              <a:solidFill>
                <a:srgbClr val="000000"/>
              </a:solidFill>
              <a:latin typeface="Arial"/>
              <a:ea typeface="Arial"/>
              <a:cs typeface="Arial"/>
              <a:sym typeface="Arial"/>
            </a:endParaRPr>
          </a:p>
        </p:txBody>
      </p:sp>
      <p:pic>
        <p:nvPicPr>
          <p:cNvPr id="416" name="Google Shape;416;g155802e8a5c_0_25"/>
          <p:cNvPicPr preferRelativeResize="0"/>
          <p:nvPr/>
        </p:nvPicPr>
        <p:blipFill>
          <a:blip r:embed="rId3">
            <a:alphaModFix/>
          </a:blip>
          <a:stretch>
            <a:fillRect/>
          </a:stretch>
        </p:blipFill>
        <p:spPr>
          <a:xfrm>
            <a:off x="2267217" y="1649404"/>
            <a:ext cx="7657576" cy="3462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116" name="Shape 116"/>
        <p:cNvGrpSpPr/>
        <p:nvPr/>
      </p:nvGrpSpPr>
      <p:grpSpPr>
        <a:xfrm>
          <a:off x="0" y="0"/>
          <a:ext cx="0" cy="0"/>
          <a:chOff x="0" y="0"/>
          <a:chExt cx="0" cy="0"/>
        </a:xfrm>
      </p:grpSpPr>
      <p:sp>
        <p:nvSpPr>
          <p:cNvPr id="117" name="Google Shape;117;p24"/>
          <p:cNvSpPr txBox="1"/>
          <p:nvPr/>
        </p:nvSpPr>
        <p:spPr>
          <a:xfrm>
            <a:off x="595312" y="277894"/>
            <a:ext cx="4189629" cy="85725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l">
              <a:lnSpc>
                <a:spcPct val="90000"/>
              </a:lnSpc>
              <a:spcBef>
                <a:spcPts val="0"/>
              </a:spcBef>
              <a:spcAft>
                <a:spcPts val="0"/>
              </a:spcAft>
              <a:buClr>
                <a:srgbClr val="5A5955"/>
              </a:buClr>
              <a:buSzPct val="81081"/>
              <a:buFont typeface="Montserrat"/>
              <a:buNone/>
            </a:pPr>
            <a:r>
              <a:rPr b="0" i="0" lang="fr-FR" sz="2400" u="none" cap="none" strike="noStrike">
                <a:solidFill>
                  <a:srgbClr val="8DCAB6"/>
                </a:solidFill>
                <a:latin typeface="Montserrat"/>
                <a:ea typeface="Montserrat"/>
                <a:cs typeface="Montserrat"/>
                <a:sym typeface="Montserrat"/>
              </a:rPr>
              <a:t>17.09.2022</a:t>
            </a:r>
            <a:br>
              <a:rPr b="0" i="0" lang="fr-FR" sz="2400" u="none" cap="none" strike="noStrike">
                <a:solidFill>
                  <a:srgbClr val="8DCAB6"/>
                </a:solidFill>
                <a:latin typeface="Montserrat"/>
                <a:ea typeface="Montserrat"/>
                <a:cs typeface="Montserrat"/>
                <a:sym typeface="Montserrat"/>
              </a:rPr>
            </a:br>
            <a:endParaRPr b="0" i="0" sz="2400" u="none" cap="none" strike="noStrike">
              <a:solidFill>
                <a:srgbClr val="8DCAB6"/>
              </a:solidFill>
              <a:latin typeface="Montserrat"/>
              <a:ea typeface="Montserrat"/>
              <a:cs typeface="Montserrat"/>
              <a:sym typeface="Montserrat"/>
            </a:endParaRPr>
          </a:p>
          <a:p>
            <a:pPr indent="0" lvl="0" marL="0" marR="0" rtl="0" algn="l">
              <a:lnSpc>
                <a:spcPct val="90000"/>
              </a:lnSpc>
              <a:spcBef>
                <a:spcPts val="0"/>
              </a:spcBef>
              <a:spcAft>
                <a:spcPts val="0"/>
              </a:spcAft>
              <a:buClr>
                <a:srgbClr val="5A5955"/>
              </a:buClr>
              <a:buSzPct val="81081"/>
              <a:buFont typeface="Montserrat"/>
              <a:buNone/>
            </a:pPr>
            <a:r>
              <a:rPr b="0" i="0" lang="fr-FR" sz="2400" u="none" cap="none" strike="noStrike">
                <a:solidFill>
                  <a:srgbClr val="8DCAB6"/>
                </a:solidFill>
                <a:latin typeface="Montserrat"/>
                <a:ea typeface="Montserrat"/>
                <a:cs typeface="Montserrat"/>
                <a:sym typeface="Montserrat"/>
              </a:rPr>
              <a:t>AG du SEL de la Jogne</a:t>
            </a:r>
            <a:endParaRPr b="0" i="0" sz="2400" u="none" cap="none" strike="noStrike">
              <a:solidFill>
                <a:srgbClr val="8DCAB6"/>
              </a:solidFill>
              <a:latin typeface="Montserrat"/>
              <a:ea typeface="Montserrat"/>
              <a:cs typeface="Montserrat"/>
              <a:sym typeface="Montserrat"/>
            </a:endParaRPr>
          </a:p>
        </p:txBody>
      </p:sp>
      <p:sp>
        <p:nvSpPr>
          <p:cNvPr id="118" name="Google Shape;118;p24"/>
          <p:cNvSpPr/>
          <p:nvPr/>
        </p:nvSpPr>
        <p:spPr>
          <a:xfrm>
            <a:off x="862584" y="1826154"/>
            <a:ext cx="10421112" cy="182921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fr-FR" sz="2000" u="none" cap="none" strike="noStrike">
                <a:solidFill>
                  <a:schemeClr val="lt1"/>
                </a:solidFill>
                <a:latin typeface="Montserrat"/>
                <a:ea typeface="Montserrat"/>
                <a:cs typeface="Montserrat"/>
                <a:sym typeface="Montserrat"/>
              </a:rPr>
              <a:t>1. Souhaits de bienvenue et déroulement de l’assemblée</a:t>
            </a:r>
            <a:endParaRPr b="1" i="0" sz="2000" u="none" cap="none" strike="noStrike">
              <a:solidFill>
                <a:schemeClr val="lt1"/>
              </a:solidFill>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b="1" sz="2000">
              <a:solidFill>
                <a:schemeClr val="lt1"/>
              </a:solidFill>
              <a:latin typeface="Montserrat"/>
              <a:ea typeface="Montserrat"/>
              <a:cs typeface="Montserrat"/>
              <a:sym typeface="Montserrat"/>
            </a:endParaRPr>
          </a:p>
          <a:p>
            <a:pPr indent="0" lvl="0" marL="0" marR="0" rtl="0" algn="l">
              <a:lnSpc>
                <a:spcPct val="150000"/>
              </a:lnSpc>
              <a:spcBef>
                <a:spcPts val="0"/>
              </a:spcBef>
              <a:spcAft>
                <a:spcPts val="0"/>
              </a:spcAft>
              <a:buNone/>
            </a:pPr>
            <a:r>
              <a:rPr b="1" i="0" lang="fr-FR" sz="2000" u="none" cap="none" strike="noStrike">
                <a:solidFill>
                  <a:schemeClr val="lt1"/>
                </a:solidFill>
                <a:latin typeface="Montserrat"/>
                <a:ea typeface="Montserrat"/>
                <a:cs typeface="Montserrat"/>
                <a:sym typeface="Montserrat"/>
              </a:rPr>
              <a:t>2. Approbation du PV de 2021</a:t>
            </a:r>
            <a:endParaRPr b="1"/>
          </a:p>
          <a:p>
            <a:pPr indent="0" lvl="0" marL="0" marR="0" rtl="0" algn="l">
              <a:lnSpc>
                <a:spcPct val="150000"/>
              </a:lnSpc>
              <a:spcBef>
                <a:spcPts val="0"/>
              </a:spcBef>
              <a:spcAft>
                <a:spcPts val="0"/>
              </a:spcAft>
              <a:buNone/>
            </a:pPr>
            <a:r>
              <a:t/>
            </a:r>
            <a:endParaRPr b="0" i="0" sz="2000" u="none" cap="none" strike="noStrike">
              <a:solidFill>
                <a:schemeClr val="lt1"/>
              </a:solidFill>
              <a:latin typeface="Montserrat ExtraLight"/>
              <a:ea typeface="Montserrat ExtraLight"/>
              <a:cs typeface="Montserrat ExtraLight"/>
              <a:sym typeface="Montserrat Extra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421" name="Shape 421"/>
        <p:cNvGrpSpPr/>
        <p:nvPr/>
      </p:nvGrpSpPr>
      <p:grpSpPr>
        <a:xfrm>
          <a:off x="0" y="0"/>
          <a:ext cx="0" cy="0"/>
          <a:chOff x="0" y="0"/>
          <a:chExt cx="0" cy="0"/>
        </a:xfrm>
      </p:grpSpPr>
      <p:sp>
        <p:nvSpPr>
          <p:cNvPr id="422" name="Google Shape;422;g155802e8a5c_0_33"/>
          <p:cNvSpPr/>
          <p:nvPr/>
        </p:nvSpPr>
        <p:spPr>
          <a:xfrm>
            <a:off x="0" y="6000750"/>
            <a:ext cx="12192000" cy="857400"/>
          </a:xfrm>
          <a:prstGeom prst="rect">
            <a:avLst/>
          </a:prstGeom>
          <a:solidFill>
            <a:srgbClr val="0052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23" name="Google Shape;423;g155802e8a5c_0_33"/>
          <p:cNvSpPr txBox="1"/>
          <p:nvPr/>
        </p:nvSpPr>
        <p:spPr>
          <a:xfrm>
            <a:off x="595313" y="478310"/>
            <a:ext cx="1990800" cy="857400"/>
          </a:xfrm>
          <a:prstGeom prst="rect">
            <a:avLst/>
          </a:prstGeom>
          <a:noFill/>
          <a:ln>
            <a:noFill/>
          </a:ln>
        </p:spPr>
        <p:txBody>
          <a:bodyPr anchorCtr="0" anchor="ctr" bIns="45700" lIns="91425" spcFirstLastPara="1" rIns="91425" wrap="square" tIns="45700">
            <a:normAutofit lnSpcReduction="20000"/>
          </a:bodyPr>
          <a:lstStyle/>
          <a:p>
            <a:pPr indent="0" lvl="0" marL="0" marR="0" rtl="0" algn="l">
              <a:lnSpc>
                <a:spcPct val="90000"/>
              </a:lnSpc>
              <a:spcBef>
                <a:spcPts val="0"/>
              </a:spcBef>
              <a:spcAft>
                <a:spcPts val="0"/>
              </a:spcAft>
              <a:buClr>
                <a:srgbClr val="8DCAB6"/>
              </a:buClr>
              <a:buSzPts val="1800"/>
              <a:buFont typeface="Montserrat"/>
              <a:buNone/>
            </a:pPr>
            <a:r>
              <a:rPr b="0" i="0" lang="fr-FR" sz="1800" u="none" cap="none" strike="noStrike">
                <a:solidFill>
                  <a:srgbClr val="8DCAB6"/>
                </a:solidFill>
                <a:latin typeface="Montserrat"/>
                <a:ea typeface="Montserrat"/>
                <a:cs typeface="Montserrat"/>
                <a:sym typeface="Montserrat"/>
              </a:rPr>
              <a:t>FUSION</a:t>
            </a:r>
            <a:br>
              <a:rPr b="0" i="0" lang="fr-FR" sz="6000" u="none" cap="none" strike="noStrike">
                <a:solidFill>
                  <a:srgbClr val="8DCAB6"/>
                </a:solidFill>
                <a:latin typeface="Montserrat"/>
                <a:ea typeface="Montserrat"/>
                <a:cs typeface="Montserrat"/>
                <a:sym typeface="Montserrat"/>
              </a:rPr>
            </a:br>
            <a:r>
              <a:rPr b="1" i="0" lang="fr-FR" sz="2500" u="none" cap="none" strike="noStrike">
                <a:solidFill>
                  <a:srgbClr val="8DCAB6"/>
                </a:solidFill>
                <a:latin typeface="Montserrat Black"/>
                <a:ea typeface="Montserrat Black"/>
                <a:cs typeface="Montserrat Black"/>
                <a:sym typeface="Montserrat Black"/>
              </a:rPr>
              <a:t>SEL-JEM</a:t>
            </a:r>
            <a:endParaRPr b="0" i="0" sz="1400" u="none" cap="none" strike="noStrike">
              <a:solidFill>
                <a:srgbClr val="000000"/>
              </a:solidFill>
              <a:latin typeface="Arial"/>
              <a:ea typeface="Arial"/>
              <a:cs typeface="Arial"/>
              <a:sym typeface="Arial"/>
            </a:endParaRPr>
          </a:p>
        </p:txBody>
      </p:sp>
      <p:pic>
        <p:nvPicPr>
          <p:cNvPr id="424" name="Google Shape;424;g155802e8a5c_0_33"/>
          <p:cNvPicPr preferRelativeResize="0"/>
          <p:nvPr/>
        </p:nvPicPr>
        <p:blipFill>
          <a:blip r:embed="rId3">
            <a:alphaModFix/>
          </a:blip>
          <a:stretch>
            <a:fillRect/>
          </a:stretch>
        </p:blipFill>
        <p:spPr>
          <a:xfrm>
            <a:off x="2187628" y="2257425"/>
            <a:ext cx="6904001" cy="32149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429" name="Shape 429"/>
        <p:cNvGrpSpPr/>
        <p:nvPr/>
      </p:nvGrpSpPr>
      <p:grpSpPr>
        <a:xfrm>
          <a:off x="0" y="0"/>
          <a:ext cx="0" cy="0"/>
          <a:chOff x="0" y="0"/>
          <a:chExt cx="0" cy="0"/>
        </a:xfrm>
      </p:grpSpPr>
      <p:sp>
        <p:nvSpPr>
          <p:cNvPr id="430" name="Google Shape;430;g155802e8a5c_0_43"/>
          <p:cNvSpPr/>
          <p:nvPr/>
        </p:nvSpPr>
        <p:spPr>
          <a:xfrm>
            <a:off x="0" y="6000750"/>
            <a:ext cx="12192000" cy="857400"/>
          </a:xfrm>
          <a:prstGeom prst="rect">
            <a:avLst/>
          </a:prstGeom>
          <a:solidFill>
            <a:srgbClr val="0052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31" name="Google Shape;431;g155802e8a5c_0_43"/>
          <p:cNvSpPr txBox="1"/>
          <p:nvPr/>
        </p:nvSpPr>
        <p:spPr>
          <a:xfrm>
            <a:off x="595313" y="478310"/>
            <a:ext cx="1990800" cy="857400"/>
          </a:xfrm>
          <a:prstGeom prst="rect">
            <a:avLst/>
          </a:prstGeom>
          <a:noFill/>
          <a:ln>
            <a:noFill/>
          </a:ln>
        </p:spPr>
        <p:txBody>
          <a:bodyPr anchorCtr="0" anchor="ctr" bIns="45700" lIns="91425" spcFirstLastPara="1" rIns="91425" wrap="square" tIns="45700">
            <a:normAutofit lnSpcReduction="20000"/>
          </a:bodyPr>
          <a:lstStyle/>
          <a:p>
            <a:pPr indent="0" lvl="0" marL="0" marR="0" rtl="0" algn="l">
              <a:lnSpc>
                <a:spcPct val="90000"/>
              </a:lnSpc>
              <a:spcBef>
                <a:spcPts val="0"/>
              </a:spcBef>
              <a:spcAft>
                <a:spcPts val="0"/>
              </a:spcAft>
              <a:buClr>
                <a:srgbClr val="8DCAB6"/>
              </a:buClr>
              <a:buSzPts val="1800"/>
              <a:buFont typeface="Montserrat"/>
              <a:buNone/>
            </a:pPr>
            <a:r>
              <a:rPr b="0" i="0" lang="fr-FR" sz="1800" u="none" cap="none" strike="noStrike">
                <a:solidFill>
                  <a:srgbClr val="8DCAB6"/>
                </a:solidFill>
                <a:latin typeface="Montserrat"/>
                <a:ea typeface="Montserrat"/>
                <a:cs typeface="Montserrat"/>
                <a:sym typeface="Montserrat"/>
              </a:rPr>
              <a:t>FUSION</a:t>
            </a:r>
            <a:br>
              <a:rPr b="0" i="0" lang="fr-FR" sz="6000" u="none" cap="none" strike="noStrike">
                <a:solidFill>
                  <a:srgbClr val="8DCAB6"/>
                </a:solidFill>
                <a:latin typeface="Montserrat"/>
                <a:ea typeface="Montserrat"/>
                <a:cs typeface="Montserrat"/>
                <a:sym typeface="Montserrat"/>
              </a:rPr>
            </a:br>
            <a:r>
              <a:rPr b="1" i="0" lang="fr-FR" sz="2500" u="none" cap="none" strike="noStrike">
                <a:solidFill>
                  <a:srgbClr val="8DCAB6"/>
                </a:solidFill>
                <a:latin typeface="Montserrat Black"/>
                <a:ea typeface="Montserrat Black"/>
                <a:cs typeface="Montserrat Black"/>
                <a:sym typeface="Montserrat Black"/>
              </a:rPr>
              <a:t>SEL-JEM</a:t>
            </a:r>
            <a:endParaRPr b="0" i="0" sz="1400" u="none" cap="none" strike="noStrike">
              <a:solidFill>
                <a:srgbClr val="000000"/>
              </a:solidFill>
              <a:latin typeface="Arial"/>
              <a:ea typeface="Arial"/>
              <a:cs typeface="Arial"/>
              <a:sym typeface="Arial"/>
            </a:endParaRPr>
          </a:p>
        </p:txBody>
      </p:sp>
      <p:pic>
        <p:nvPicPr>
          <p:cNvPr id="432" name="Google Shape;432;g155802e8a5c_0_43"/>
          <p:cNvPicPr preferRelativeResize="0"/>
          <p:nvPr/>
        </p:nvPicPr>
        <p:blipFill>
          <a:blip r:embed="rId3">
            <a:alphaModFix/>
          </a:blip>
          <a:stretch>
            <a:fillRect/>
          </a:stretch>
        </p:blipFill>
        <p:spPr>
          <a:xfrm>
            <a:off x="2887128" y="1415975"/>
            <a:ext cx="7004074" cy="34550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CAB6"/>
        </a:solidFill>
      </p:bgPr>
    </p:bg>
    <p:spTree>
      <p:nvGrpSpPr>
        <p:cNvPr id="437" name="Shape 437"/>
        <p:cNvGrpSpPr/>
        <p:nvPr/>
      </p:nvGrpSpPr>
      <p:grpSpPr>
        <a:xfrm>
          <a:off x="0" y="0"/>
          <a:ext cx="0" cy="0"/>
          <a:chOff x="0" y="0"/>
          <a:chExt cx="0" cy="0"/>
        </a:xfrm>
      </p:grpSpPr>
      <p:sp>
        <p:nvSpPr>
          <p:cNvPr id="438" name="Google Shape;438;p9"/>
          <p:cNvSpPr/>
          <p:nvPr/>
        </p:nvSpPr>
        <p:spPr>
          <a:xfrm>
            <a:off x="0" y="6000750"/>
            <a:ext cx="12192000" cy="857250"/>
          </a:xfrm>
          <a:prstGeom prst="rect">
            <a:avLst/>
          </a:prstGeom>
          <a:solidFill>
            <a:srgbClr val="F0F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9" name="Google Shape;439;p9"/>
          <p:cNvSpPr txBox="1"/>
          <p:nvPr/>
        </p:nvSpPr>
        <p:spPr>
          <a:xfrm>
            <a:off x="362035" y="627745"/>
            <a:ext cx="8195991" cy="918897"/>
          </a:xfrm>
          <a:prstGeom prst="rect">
            <a:avLst/>
          </a:prstGeom>
          <a:noFill/>
          <a:ln>
            <a:noFill/>
          </a:ln>
        </p:spPr>
        <p:txBody>
          <a:bodyPr anchorCtr="0" anchor="t" bIns="45700" lIns="91425" spcFirstLastPara="1" rIns="91425" wrap="square" tIns="45700">
            <a:normAutofit fontScale="97500"/>
          </a:bodyPr>
          <a:lstStyle/>
          <a:p>
            <a:pPr indent="0" lvl="0" marL="0" marR="0" rtl="0" algn="l">
              <a:lnSpc>
                <a:spcPct val="90000"/>
              </a:lnSpc>
              <a:spcBef>
                <a:spcPts val="0"/>
              </a:spcBef>
              <a:spcAft>
                <a:spcPts val="0"/>
              </a:spcAft>
              <a:buClr>
                <a:schemeClr val="lt1"/>
              </a:buClr>
              <a:buSzPct val="100000"/>
              <a:buFont typeface="Montserrat Black"/>
              <a:buNone/>
            </a:pPr>
            <a:r>
              <a:rPr b="1" i="0" lang="fr-FR" sz="4300" u="none" cap="none" strike="noStrike">
                <a:solidFill>
                  <a:schemeClr val="lt1"/>
                </a:solidFill>
                <a:latin typeface="Montserrat Black"/>
                <a:ea typeface="Montserrat Black"/>
                <a:cs typeface="Montserrat Black"/>
                <a:sym typeface="Montserrat Black"/>
              </a:rPr>
              <a:t>A RETENIR :</a:t>
            </a:r>
            <a:endParaRPr b="0" i="0" sz="4300" u="none" cap="none" strike="noStrike">
              <a:solidFill>
                <a:schemeClr val="lt1"/>
              </a:solidFill>
              <a:latin typeface="Montserrat Light"/>
              <a:ea typeface="Montserrat Light"/>
              <a:cs typeface="Montserrat Light"/>
              <a:sym typeface="Montserrat Light"/>
            </a:endParaRPr>
          </a:p>
        </p:txBody>
      </p:sp>
      <p:grpSp>
        <p:nvGrpSpPr>
          <p:cNvPr id="440" name="Google Shape;440;p9"/>
          <p:cNvGrpSpPr/>
          <p:nvPr/>
        </p:nvGrpSpPr>
        <p:grpSpPr>
          <a:xfrm>
            <a:off x="75425" y="2357454"/>
            <a:ext cx="11939791" cy="601873"/>
            <a:chOff x="691353" y="2079333"/>
            <a:chExt cx="6181330" cy="601873"/>
          </a:xfrm>
        </p:grpSpPr>
        <p:sp>
          <p:nvSpPr>
            <p:cNvPr id="441" name="Google Shape;441;p9"/>
            <p:cNvSpPr/>
            <p:nvPr/>
          </p:nvSpPr>
          <p:spPr>
            <a:xfrm>
              <a:off x="691353" y="2079333"/>
              <a:ext cx="6181330" cy="601800"/>
            </a:xfrm>
            <a:prstGeom prst="rect">
              <a:avLst/>
            </a:prstGeom>
            <a:solidFill>
              <a:srgbClr val="006C6A"/>
            </a:solidFill>
            <a:ln>
              <a:noFill/>
            </a:ln>
          </p:spPr>
          <p:txBody>
            <a:bodyPr anchorCtr="0" anchor="ctr" bIns="45700" lIns="91425" spcFirstLastPara="1" rIns="91425" wrap="square" tIns="45700">
              <a:noAutofit/>
            </a:bodyPr>
            <a:lstStyle/>
            <a:p>
              <a:pPr indent="0" lvl="0" marL="809999"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Nouveau nom et site </a:t>
              </a:r>
              <a:r>
                <a:rPr lang="fr-FR" sz="1800">
                  <a:solidFill>
                    <a:srgbClr val="8DCAB6"/>
                  </a:solidFill>
                  <a:latin typeface="Montserrat"/>
                  <a:ea typeface="Montserrat"/>
                  <a:cs typeface="Montserrat"/>
                  <a:sym typeface="Montserrat"/>
                </a:rPr>
                <a:t>Internet</a:t>
              </a:r>
              <a:r>
                <a:rPr b="0" i="0" lang="fr-FR" sz="1800" u="none" cap="none" strike="noStrike">
                  <a:solidFill>
                    <a:srgbClr val="8DCAB6"/>
                  </a:solidFill>
                  <a:latin typeface="Montserrat"/>
                  <a:ea typeface="Montserrat"/>
                  <a:cs typeface="Montserrat"/>
                  <a:sym typeface="Montserrat"/>
                </a:rPr>
                <a:t> : Le SEL en mouvement  -&gt; www.selenmou</a:t>
              </a:r>
              <a:r>
                <a:rPr lang="fr-FR" sz="1800">
                  <a:solidFill>
                    <a:srgbClr val="8DCAB6"/>
                  </a:solidFill>
                  <a:latin typeface="Montserrat"/>
                  <a:ea typeface="Montserrat"/>
                  <a:cs typeface="Montserrat"/>
                  <a:sym typeface="Montserrat"/>
                </a:rPr>
                <a:t>vement.ch</a:t>
              </a:r>
              <a:endParaRPr b="0" i="0" sz="1400" u="none" cap="none" strike="noStrike">
                <a:solidFill>
                  <a:srgbClr val="000000"/>
                </a:solidFill>
                <a:latin typeface="Arial"/>
                <a:ea typeface="Arial"/>
                <a:cs typeface="Arial"/>
                <a:sym typeface="Arial"/>
              </a:endParaRPr>
            </a:p>
          </p:txBody>
        </p:sp>
        <p:sp>
          <p:nvSpPr>
            <p:cNvPr id="442" name="Google Shape;442;p9"/>
            <p:cNvSpPr/>
            <p:nvPr/>
          </p:nvSpPr>
          <p:spPr>
            <a:xfrm>
              <a:off x="691353" y="2079348"/>
              <a:ext cx="386955" cy="601858"/>
            </a:xfrm>
            <a:prstGeom prst="ellipse">
              <a:avLst/>
            </a:prstGeom>
            <a:solidFill>
              <a:schemeClr val="dk1"/>
            </a:solidFill>
            <a:ln>
              <a:noFill/>
            </a:ln>
          </p:spPr>
          <p:txBody>
            <a:bodyPr anchorCtr="0" anchor="ctr" bIns="45700" lIns="91425" spcFirstLastPara="1" rIns="91425" wrap="square" tIns="45700">
              <a:noAutofit/>
            </a:bodyPr>
            <a:lstStyle/>
            <a:p>
              <a:pPr indent="0" lvl="0" marL="19050" marR="0" rtl="0" algn="l">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Montserrat"/>
                  <a:ea typeface="Montserrat"/>
                  <a:cs typeface="Montserrat"/>
                  <a:sym typeface="Montserrat"/>
                </a:rPr>
                <a:t>1</a:t>
              </a:r>
              <a:endParaRPr b="0" i="0" sz="1400" u="none" cap="none" strike="noStrike">
                <a:solidFill>
                  <a:srgbClr val="000000"/>
                </a:solidFill>
                <a:latin typeface="Arial"/>
                <a:ea typeface="Arial"/>
                <a:cs typeface="Arial"/>
                <a:sym typeface="Arial"/>
              </a:endParaRPr>
            </a:p>
          </p:txBody>
        </p:sp>
      </p:grpSp>
      <p:grpSp>
        <p:nvGrpSpPr>
          <p:cNvPr id="443" name="Google Shape;443;p9"/>
          <p:cNvGrpSpPr/>
          <p:nvPr/>
        </p:nvGrpSpPr>
        <p:grpSpPr>
          <a:xfrm>
            <a:off x="75426" y="3005404"/>
            <a:ext cx="11939790" cy="601879"/>
            <a:chOff x="691352" y="2721557"/>
            <a:chExt cx="8461426" cy="601879"/>
          </a:xfrm>
        </p:grpSpPr>
        <p:sp>
          <p:nvSpPr>
            <p:cNvPr id="444" name="Google Shape;444;p9"/>
            <p:cNvSpPr/>
            <p:nvPr/>
          </p:nvSpPr>
          <p:spPr>
            <a:xfrm>
              <a:off x="691352" y="2721557"/>
              <a:ext cx="8461426" cy="601800"/>
            </a:xfrm>
            <a:prstGeom prst="rect">
              <a:avLst/>
            </a:prstGeom>
            <a:solidFill>
              <a:srgbClr val="006C6A"/>
            </a:solidFill>
            <a:ln>
              <a:noFill/>
            </a:ln>
          </p:spPr>
          <p:txBody>
            <a:bodyPr anchorCtr="0" anchor="ctr" bIns="45700" lIns="91425" spcFirstLastPara="1" rIns="91425" wrap="square" tIns="45700">
              <a:noAutofit/>
            </a:bodyPr>
            <a:lstStyle/>
            <a:p>
              <a:pPr indent="0" lvl="0" marL="899999"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Réunion mensuelle : Chaque 11 du mois à l’école de Cerniat avec un ordre du jour participatif. </a:t>
              </a:r>
              <a:r>
                <a:rPr lang="fr-FR" sz="1800">
                  <a:solidFill>
                    <a:srgbClr val="8DCAB6"/>
                  </a:solidFill>
                  <a:latin typeface="Montserrat"/>
                  <a:ea typeface="Montserrat"/>
                  <a:cs typeface="Montserrat"/>
                  <a:sym typeface="Montserrat"/>
                </a:rPr>
                <a:t>Horaire à fixer: 19h-21h?</a:t>
              </a:r>
              <a:r>
                <a:rPr b="0" i="0" lang="fr-FR" sz="1800" u="none" cap="none" strike="noStrike">
                  <a:solidFill>
                    <a:srgbClr val="8DCAB6"/>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p:txBody>
        </p:sp>
        <p:sp>
          <p:nvSpPr>
            <p:cNvPr id="445" name="Google Shape;445;p9"/>
            <p:cNvSpPr/>
            <p:nvPr/>
          </p:nvSpPr>
          <p:spPr>
            <a:xfrm>
              <a:off x="691353" y="2721578"/>
              <a:ext cx="529690" cy="601858"/>
            </a:xfrm>
            <a:prstGeom prst="ellipse">
              <a:avLst/>
            </a:prstGeom>
            <a:solidFill>
              <a:schemeClr val="dk1"/>
            </a:solidFill>
            <a:ln>
              <a:noFill/>
            </a:ln>
          </p:spPr>
          <p:txBody>
            <a:bodyPr anchorCtr="0" anchor="ctr" bIns="45700" lIns="91425" spcFirstLastPara="1" rIns="91425" wrap="square" tIns="45700">
              <a:noAutofit/>
            </a:bodyPr>
            <a:lstStyle/>
            <a:p>
              <a:pPr indent="0" lvl="0" marL="19050" marR="0" rtl="0" algn="l">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Montserrat"/>
                  <a:ea typeface="Montserrat"/>
                  <a:cs typeface="Montserrat"/>
                  <a:sym typeface="Montserrat"/>
                </a:rPr>
                <a:t>2</a:t>
              </a:r>
              <a:endParaRPr b="0" i="0" sz="1400" u="none" cap="none" strike="noStrike">
                <a:solidFill>
                  <a:srgbClr val="000000"/>
                </a:solidFill>
                <a:latin typeface="Arial"/>
                <a:ea typeface="Arial"/>
                <a:cs typeface="Arial"/>
                <a:sym typeface="Arial"/>
              </a:endParaRPr>
            </a:p>
          </p:txBody>
        </p:sp>
      </p:grpSp>
      <p:grpSp>
        <p:nvGrpSpPr>
          <p:cNvPr id="446" name="Google Shape;446;p9"/>
          <p:cNvGrpSpPr/>
          <p:nvPr/>
        </p:nvGrpSpPr>
        <p:grpSpPr>
          <a:xfrm>
            <a:off x="75424" y="3653379"/>
            <a:ext cx="11939792" cy="601860"/>
            <a:chOff x="691352" y="3369758"/>
            <a:chExt cx="6906886" cy="601860"/>
          </a:xfrm>
        </p:grpSpPr>
        <p:sp>
          <p:nvSpPr>
            <p:cNvPr id="447" name="Google Shape;447;p9"/>
            <p:cNvSpPr/>
            <p:nvPr/>
          </p:nvSpPr>
          <p:spPr>
            <a:xfrm>
              <a:off x="691352" y="3369758"/>
              <a:ext cx="6906886" cy="601800"/>
            </a:xfrm>
            <a:prstGeom prst="rect">
              <a:avLst/>
            </a:prstGeom>
            <a:solidFill>
              <a:srgbClr val="006C6A"/>
            </a:solidFill>
            <a:ln>
              <a:noFill/>
            </a:ln>
          </p:spPr>
          <p:txBody>
            <a:bodyPr anchorCtr="0" anchor="ctr" bIns="45700" lIns="91425" spcFirstLastPara="1" rIns="91425" wrap="square" tIns="45700">
              <a:noAutofit/>
            </a:bodyPr>
            <a:lstStyle/>
            <a:p>
              <a:pPr indent="0" lvl="0" marL="899999"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Gouvernance participative :  Formation </a:t>
              </a:r>
              <a:r>
                <a:rPr lang="fr-FR" sz="1800">
                  <a:solidFill>
                    <a:srgbClr val="8DCAB6"/>
                  </a:solidFill>
                  <a:latin typeface="Montserrat"/>
                  <a:ea typeface="Montserrat"/>
                  <a:cs typeface="Montserrat"/>
                  <a:sym typeface="Montserrat"/>
                </a:rPr>
                <a:t>vers octobre </a:t>
              </a:r>
              <a:endParaRPr b="0" i="0" sz="1400" u="none" cap="none" strike="noStrike">
                <a:solidFill>
                  <a:srgbClr val="000000"/>
                </a:solidFill>
                <a:latin typeface="Arial"/>
                <a:ea typeface="Arial"/>
                <a:cs typeface="Arial"/>
                <a:sym typeface="Arial"/>
              </a:endParaRPr>
            </a:p>
          </p:txBody>
        </p:sp>
        <p:sp>
          <p:nvSpPr>
            <p:cNvPr id="448" name="Google Shape;448;p9"/>
            <p:cNvSpPr/>
            <p:nvPr/>
          </p:nvSpPr>
          <p:spPr>
            <a:xfrm>
              <a:off x="691353" y="3369760"/>
              <a:ext cx="432375" cy="601858"/>
            </a:xfrm>
            <a:prstGeom prst="ellipse">
              <a:avLst/>
            </a:prstGeom>
            <a:solidFill>
              <a:schemeClr val="dk1"/>
            </a:solidFill>
            <a:ln>
              <a:noFill/>
            </a:ln>
          </p:spPr>
          <p:txBody>
            <a:bodyPr anchorCtr="0" anchor="ctr" bIns="45700" lIns="91425" spcFirstLastPara="1" rIns="91425" wrap="square" tIns="45700">
              <a:noAutofit/>
            </a:bodyPr>
            <a:lstStyle/>
            <a:p>
              <a:pPr indent="0" lvl="0" marL="19050" marR="0" rtl="0" algn="l">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Montserrat"/>
                  <a:ea typeface="Montserrat"/>
                  <a:cs typeface="Montserrat"/>
                  <a:sym typeface="Montserrat"/>
                </a:rPr>
                <a:t>3</a:t>
              </a:r>
              <a:endParaRPr b="0" i="0" sz="1400" u="none" cap="none" strike="noStrike">
                <a:solidFill>
                  <a:srgbClr val="000000"/>
                </a:solidFill>
                <a:latin typeface="Arial"/>
                <a:ea typeface="Arial"/>
                <a:cs typeface="Arial"/>
                <a:sym typeface="Arial"/>
              </a:endParaRPr>
            </a:p>
          </p:txBody>
        </p:sp>
      </p:grpSp>
      <p:grpSp>
        <p:nvGrpSpPr>
          <p:cNvPr id="449" name="Google Shape;449;p9"/>
          <p:cNvGrpSpPr/>
          <p:nvPr/>
        </p:nvGrpSpPr>
        <p:grpSpPr>
          <a:xfrm>
            <a:off x="75424" y="4301296"/>
            <a:ext cx="11939792" cy="601870"/>
            <a:chOff x="691340" y="4023204"/>
            <a:chExt cx="5718237" cy="601870"/>
          </a:xfrm>
        </p:grpSpPr>
        <p:sp>
          <p:nvSpPr>
            <p:cNvPr id="450" name="Google Shape;450;p9"/>
            <p:cNvSpPr/>
            <p:nvPr/>
          </p:nvSpPr>
          <p:spPr>
            <a:xfrm>
              <a:off x="691340" y="4023204"/>
              <a:ext cx="5718237" cy="601800"/>
            </a:xfrm>
            <a:prstGeom prst="rect">
              <a:avLst/>
            </a:prstGeom>
            <a:solidFill>
              <a:srgbClr val="006C6A"/>
            </a:solidFill>
            <a:ln>
              <a:noFill/>
            </a:ln>
          </p:spPr>
          <p:txBody>
            <a:bodyPr anchorCtr="0" anchor="ctr" bIns="45700" lIns="91425" spcFirstLastPara="1" rIns="91425" wrap="square" tIns="45700">
              <a:noAutofit/>
            </a:bodyPr>
            <a:lstStyle/>
            <a:p>
              <a:pPr indent="0" lvl="0" marL="899999"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Statuts, règlements, conventions à réviser …</a:t>
              </a:r>
              <a:endParaRPr b="0" i="0" sz="1400" u="none" cap="none" strike="noStrike">
                <a:solidFill>
                  <a:srgbClr val="000000"/>
                </a:solidFill>
                <a:latin typeface="Arial"/>
                <a:ea typeface="Arial"/>
                <a:cs typeface="Arial"/>
                <a:sym typeface="Arial"/>
              </a:endParaRPr>
            </a:p>
          </p:txBody>
        </p:sp>
        <p:sp>
          <p:nvSpPr>
            <p:cNvPr id="451" name="Google Shape;451;p9"/>
            <p:cNvSpPr/>
            <p:nvPr/>
          </p:nvSpPr>
          <p:spPr>
            <a:xfrm>
              <a:off x="691353" y="4023216"/>
              <a:ext cx="357953" cy="601858"/>
            </a:xfrm>
            <a:prstGeom prst="ellipse">
              <a:avLst/>
            </a:prstGeom>
            <a:solidFill>
              <a:schemeClr val="dk1"/>
            </a:solidFill>
            <a:ln>
              <a:noFill/>
            </a:ln>
          </p:spPr>
          <p:txBody>
            <a:bodyPr anchorCtr="0" anchor="ctr" bIns="45700" lIns="91425" spcFirstLastPara="1" rIns="91425" wrap="square" tIns="45700">
              <a:noAutofit/>
            </a:bodyPr>
            <a:lstStyle/>
            <a:p>
              <a:pPr indent="0" lvl="0" marL="19050" marR="0" rtl="0" algn="l">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Montserrat"/>
                  <a:ea typeface="Montserrat"/>
                  <a:cs typeface="Montserrat"/>
                  <a:sym typeface="Montserrat"/>
                </a:rPr>
                <a:t>4</a:t>
              </a:r>
              <a:endParaRPr b="0" i="0" sz="1400" u="none" cap="none" strike="noStrike">
                <a:solidFill>
                  <a:srgbClr val="000000"/>
                </a:solidFill>
                <a:latin typeface="Arial"/>
                <a:ea typeface="Arial"/>
                <a:cs typeface="Arial"/>
                <a:sym typeface="Arial"/>
              </a:endParaRPr>
            </a:p>
          </p:txBody>
        </p:sp>
      </p:grpSp>
      <p:sp>
        <p:nvSpPr>
          <p:cNvPr id="452" name="Google Shape;452;p9"/>
          <p:cNvSpPr/>
          <p:nvPr/>
        </p:nvSpPr>
        <p:spPr>
          <a:xfrm>
            <a:off x="5294376" y="-36764"/>
            <a:ext cx="6897624" cy="2304099"/>
          </a:xfrm>
          <a:prstGeom prst="ellipse">
            <a:avLst/>
          </a:prstGeom>
          <a:solidFill>
            <a:srgbClr val="8DCAB6"/>
          </a:solidFill>
          <a:ln>
            <a:noFill/>
          </a:ln>
          <a:effectLst>
            <a:outerShdw blurRad="533400" sx="72000" rotWithShape="0" algn="ctr" dir="3840000" dist="190500" sy="72000">
              <a:srgbClr val="000000">
                <a:alpha val="56470"/>
              </a:srgbClr>
            </a:outerShdw>
          </a:effectLst>
        </p:spPr>
        <p:txBody>
          <a:bodyPr anchorCtr="0" anchor="ctr" bIns="0" lIns="0" spcFirstLastPara="1" rIns="0" wrap="square" tIns="0">
            <a:noAutofit/>
          </a:bodyPr>
          <a:lstStyle/>
          <a:p>
            <a:pPr indent="0" lvl="0" marL="19050" marR="0" rtl="0" algn="l">
              <a:lnSpc>
                <a:spcPct val="100000"/>
              </a:lnSpc>
              <a:spcBef>
                <a:spcPts val="0"/>
              </a:spcBef>
              <a:spcAft>
                <a:spcPts val="0"/>
              </a:spcAft>
              <a:buClr>
                <a:srgbClr val="000000"/>
              </a:buClr>
              <a:buSzPts val="2400"/>
              <a:buFont typeface="Arial"/>
              <a:buNone/>
            </a:pPr>
            <a:r>
              <a:rPr b="1" i="0" lang="fr-FR" sz="2400" u="none" cap="none" strike="noStrike">
                <a:solidFill>
                  <a:srgbClr val="5A5955"/>
                </a:solidFill>
                <a:latin typeface="Montserrat Black"/>
                <a:ea typeface="Montserrat Black"/>
                <a:cs typeface="Montserrat Black"/>
                <a:sym typeface="Montserrat Black"/>
              </a:rPr>
              <a:t>Assemblée générale</a:t>
            </a:r>
            <a:endParaRPr b="0" i="0" sz="1400" u="none" cap="none" strike="noStrike">
              <a:solidFill>
                <a:srgbClr val="000000"/>
              </a:solidFill>
              <a:latin typeface="Arial"/>
              <a:ea typeface="Arial"/>
              <a:cs typeface="Arial"/>
              <a:sym typeface="Arial"/>
            </a:endParaRPr>
          </a:p>
          <a:p>
            <a:pPr indent="0" lvl="0" marL="19050" marR="0" rtl="0" algn="l">
              <a:lnSpc>
                <a:spcPct val="100000"/>
              </a:lnSpc>
              <a:spcBef>
                <a:spcPts val="0"/>
              </a:spcBef>
              <a:spcAft>
                <a:spcPts val="0"/>
              </a:spcAft>
              <a:buClr>
                <a:srgbClr val="000000"/>
              </a:buClr>
              <a:buSzPts val="2400"/>
              <a:buFont typeface="Arial"/>
              <a:buNone/>
            </a:pPr>
            <a:r>
              <a:rPr b="1" i="0" lang="fr-FR" sz="2400" u="none" cap="none" strike="noStrike">
                <a:solidFill>
                  <a:srgbClr val="5A5955"/>
                </a:solidFill>
                <a:latin typeface="Montserrat Black"/>
                <a:ea typeface="Montserrat Black"/>
                <a:cs typeface="Montserrat Black"/>
                <a:sym typeface="Montserrat Black"/>
              </a:rPr>
              <a:t>17 septembre 2022</a:t>
            </a:r>
            <a:endParaRPr b="1" i="0" sz="2400" u="none" cap="none" strike="noStrike">
              <a:solidFill>
                <a:srgbClr val="5A5955"/>
              </a:solidFill>
              <a:latin typeface="Montserrat Black"/>
              <a:ea typeface="Montserrat Black"/>
              <a:cs typeface="Montserrat Black"/>
              <a:sym typeface="Montserrat Black"/>
            </a:endParaRPr>
          </a:p>
        </p:txBody>
      </p:sp>
      <p:grpSp>
        <p:nvGrpSpPr>
          <p:cNvPr id="453" name="Google Shape;453;p9"/>
          <p:cNvGrpSpPr/>
          <p:nvPr/>
        </p:nvGrpSpPr>
        <p:grpSpPr>
          <a:xfrm>
            <a:off x="75424" y="4953407"/>
            <a:ext cx="11939792" cy="601883"/>
            <a:chOff x="690683" y="4023204"/>
            <a:chExt cx="5118079" cy="601883"/>
          </a:xfrm>
        </p:grpSpPr>
        <p:sp>
          <p:nvSpPr>
            <p:cNvPr id="454" name="Google Shape;454;p9"/>
            <p:cNvSpPr/>
            <p:nvPr/>
          </p:nvSpPr>
          <p:spPr>
            <a:xfrm>
              <a:off x="690683" y="4023204"/>
              <a:ext cx="5118079" cy="601883"/>
            </a:xfrm>
            <a:prstGeom prst="rect">
              <a:avLst/>
            </a:prstGeom>
            <a:solidFill>
              <a:srgbClr val="006C6A"/>
            </a:solidFill>
            <a:ln>
              <a:noFill/>
            </a:ln>
          </p:spPr>
          <p:txBody>
            <a:bodyPr anchorCtr="0" anchor="ctr" bIns="45700" lIns="91425" spcFirstLastPara="1" rIns="91425" wrap="square" tIns="45700">
              <a:noAutofit/>
            </a:bodyPr>
            <a:lstStyle/>
            <a:p>
              <a:pPr indent="0" lvl="0" marL="899999"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Cotisations </a:t>
              </a:r>
              <a:r>
                <a:rPr lang="fr-FR" sz="1800">
                  <a:solidFill>
                    <a:srgbClr val="8DCAB6"/>
                  </a:solidFill>
                  <a:latin typeface="Montserrat"/>
                  <a:ea typeface="Montserrat"/>
                  <a:cs typeface="Montserrat"/>
                  <a:sym typeface="Montserrat"/>
                </a:rPr>
                <a:t>c</a:t>
              </a:r>
              <a:r>
                <a:rPr b="0" i="0" lang="fr-FR" sz="1800" u="none" cap="none" strike="noStrike">
                  <a:solidFill>
                    <a:srgbClr val="8DCAB6"/>
                  </a:solidFill>
                  <a:latin typeface="Montserrat"/>
                  <a:ea typeface="Montserrat"/>
                  <a:cs typeface="Montserrat"/>
                  <a:sym typeface="Montserrat"/>
                </a:rPr>
                <a:t>onscientes </a:t>
              </a:r>
              <a:endParaRPr b="0" i="0" sz="1800" u="none" cap="none" strike="noStrike">
                <a:solidFill>
                  <a:srgbClr val="8DCAB6"/>
                </a:solidFill>
                <a:latin typeface="Montserrat"/>
                <a:ea typeface="Montserrat"/>
                <a:cs typeface="Montserrat"/>
                <a:sym typeface="Montserrat"/>
              </a:endParaRPr>
            </a:p>
          </p:txBody>
        </p:sp>
        <p:sp>
          <p:nvSpPr>
            <p:cNvPr id="455" name="Google Shape;455;p9"/>
            <p:cNvSpPr/>
            <p:nvPr/>
          </p:nvSpPr>
          <p:spPr>
            <a:xfrm>
              <a:off x="691354" y="4023216"/>
              <a:ext cx="319724" cy="601858"/>
            </a:xfrm>
            <a:prstGeom prst="ellipse">
              <a:avLst/>
            </a:prstGeom>
            <a:solidFill>
              <a:schemeClr val="dk1"/>
            </a:solidFill>
            <a:ln>
              <a:noFill/>
            </a:ln>
          </p:spPr>
          <p:txBody>
            <a:bodyPr anchorCtr="0" anchor="ctr" bIns="45700" lIns="91425" spcFirstLastPara="1" rIns="91425" wrap="square" tIns="45700">
              <a:noAutofit/>
            </a:bodyPr>
            <a:lstStyle/>
            <a:p>
              <a:pPr indent="0" lvl="0" marL="19050" marR="0" rtl="0" algn="l">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Montserrat"/>
                  <a:ea typeface="Montserrat"/>
                  <a:cs typeface="Montserrat"/>
                  <a:sym typeface="Montserrat"/>
                </a:rPr>
                <a:t>5</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CAB6"/>
        </a:solidFill>
      </p:bgPr>
    </p:bg>
    <p:spTree>
      <p:nvGrpSpPr>
        <p:cNvPr id="460" name="Shape 460"/>
        <p:cNvGrpSpPr/>
        <p:nvPr/>
      </p:nvGrpSpPr>
      <p:grpSpPr>
        <a:xfrm>
          <a:off x="0" y="0"/>
          <a:ext cx="0" cy="0"/>
          <a:chOff x="0" y="0"/>
          <a:chExt cx="0" cy="0"/>
        </a:xfrm>
      </p:grpSpPr>
      <p:sp>
        <p:nvSpPr>
          <p:cNvPr id="461" name="Google Shape;461;g155802e8a5c_0_59"/>
          <p:cNvSpPr/>
          <p:nvPr/>
        </p:nvSpPr>
        <p:spPr>
          <a:xfrm>
            <a:off x="0" y="6000750"/>
            <a:ext cx="12192000" cy="857400"/>
          </a:xfrm>
          <a:prstGeom prst="rect">
            <a:avLst/>
          </a:prstGeom>
          <a:solidFill>
            <a:srgbClr val="F0F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2" name="Google Shape;462;g155802e8a5c_0_59"/>
          <p:cNvSpPr txBox="1"/>
          <p:nvPr/>
        </p:nvSpPr>
        <p:spPr>
          <a:xfrm>
            <a:off x="362035" y="627745"/>
            <a:ext cx="8196000" cy="9189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4300"/>
              <a:buFont typeface="Montserrat Black"/>
              <a:buNone/>
            </a:pPr>
            <a:r>
              <a:t/>
            </a:r>
            <a:endParaRPr b="0" i="0" sz="4300" u="none" cap="none" strike="noStrike">
              <a:solidFill>
                <a:schemeClr val="lt1"/>
              </a:solidFill>
              <a:latin typeface="Montserrat Light"/>
              <a:ea typeface="Montserrat Light"/>
              <a:cs typeface="Montserrat Light"/>
              <a:sym typeface="Montserrat Light"/>
            </a:endParaRPr>
          </a:p>
        </p:txBody>
      </p:sp>
      <p:sp>
        <p:nvSpPr>
          <p:cNvPr id="463" name="Google Shape;463;g155802e8a5c_0_59"/>
          <p:cNvSpPr/>
          <p:nvPr/>
        </p:nvSpPr>
        <p:spPr>
          <a:xfrm>
            <a:off x="75432" y="2357454"/>
            <a:ext cx="11939606" cy="601800"/>
          </a:xfrm>
          <a:prstGeom prst="rect">
            <a:avLst/>
          </a:prstGeom>
          <a:solidFill>
            <a:srgbClr val="006C6A"/>
          </a:solidFill>
          <a:ln>
            <a:noFill/>
          </a:ln>
        </p:spPr>
        <p:txBody>
          <a:bodyPr anchorCtr="0" anchor="ctr" bIns="45700" lIns="91425" spcFirstLastPara="1" rIns="91425" wrap="square" tIns="45700">
            <a:noAutofit/>
          </a:bodyPr>
          <a:lstStyle/>
          <a:p>
            <a:pPr indent="0" lvl="0" marL="809999"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a:t>
            </a:r>
            <a:r>
              <a:rPr lang="fr-FR" sz="1800">
                <a:solidFill>
                  <a:srgbClr val="8DCAB6"/>
                </a:solidFill>
                <a:latin typeface="Montserrat"/>
                <a:ea typeface="Montserrat"/>
                <a:cs typeface="Montserrat"/>
                <a:sym typeface="Montserrat"/>
              </a:rPr>
              <a:t>Tâches fixes: des personnes motivées et intéressées ?</a:t>
            </a:r>
            <a:endParaRPr b="0" i="0" sz="1400" u="none" cap="none" strike="noStrike">
              <a:solidFill>
                <a:srgbClr val="000000"/>
              </a:solidFill>
              <a:latin typeface="Arial"/>
              <a:ea typeface="Arial"/>
              <a:cs typeface="Arial"/>
              <a:sym typeface="Arial"/>
            </a:endParaRPr>
          </a:p>
        </p:txBody>
      </p:sp>
      <p:sp>
        <p:nvSpPr>
          <p:cNvPr id="464" name="Google Shape;464;g155802e8a5c_0_59"/>
          <p:cNvSpPr/>
          <p:nvPr/>
        </p:nvSpPr>
        <p:spPr>
          <a:xfrm>
            <a:off x="5294376" y="-36764"/>
            <a:ext cx="6897600" cy="2304000"/>
          </a:xfrm>
          <a:prstGeom prst="ellipse">
            <a:avLst/>
          </a:prstGeom>
          <a:solidFill>
            <a:srgbClr val="8DCAB6"/>
          </a:solidFill>
          <a:ln>
            <a:noFill/>
          </a:ln>
          <a:effectLst>
            <a:outerShdw blurRad="533400" sx="72000" rotWithShape="0" algn="ctr" dir="3840000" dist="190500" sy="72000">
              <a:srgbClr val="000000">
                <a:alpha val="56470"/>
              </a:srgbClr>
            </a:outerShdw>
          </a:effectLst>
        </p:spPr>
        <p:txBody>
          <a:bodyPr anchorCtr="0" anchor="ctr" bIns="0" lIns="0" spcFirstLastPara="1" rIns="0" wrap="square" tIns="0">
            <a:noAutofit/>
          </a:bodyPr>
          <a:lstStyle/>
          <a:p>
            <a:pPr indent="0" lvl="0" marL="19050" marR="0" rtl="0" algn="l">
              <a:lnSpc>
                <a:spcPct val="100000"/>
              </a:lnSpc>
              <a:spcBef>
                <a:spcPts val="0"/>
              </a:spcBef>
              <a:spcAft>
                <a:spcPts val="0"/>
              </a:spcAft>
              <a:buClr>
                <a:srgbClr val="000000"/>
              </a:buClr>
              <a:buSzPts val="2400"/>
              <a:buFont typeface="Arial"/>
              <a:buNone/>
            </a:pPr>
            <a:r>
              <a:rPr b="1" i="0" lang="fr-FR" sz="2400" u="none" cap="none" strike="noStrike">
                <a:solidFill>
                  <a:srgbClr val="5A5955"/>
                </a:solidFill>
                <a:latin typeface="Montserrat Black"/>
                <a:ea typeface="Montserrat Black"/>
                <a:cs typeface="Montserrat Black"/>
                <a:sym typeface="Montserrat Black"/>
              </a:rPr>
              <a:t>Assemblée générale</a:t>
            </a:r>
            <a:endParaRPr b="0" i="0" sz="1400" u="none" cap="none" strike="noStrike">
              <a:solidFill>
                <a:srgbClr val="000000"/>
              </a:solidFill>
              <a:latin typeface="Arial"/>
              <a:ea typeface="Arial"/>
              <a:cs typeface="Arial"/>
              <a:sym typeface="Arial"/>
            </a:endParaRPr>
          </a:p>
          <a:p>
            <a:pPr indent="0" lvl="0" marL="19050" marR="0" rtl="0" algn="l">
              <a:lnSpc>
                <a:spcPct val="100000"/>
              </a:lnSpc>
              <a:spcBef>
                <a:spcPts val="0"/>
              </a:spcBef>
              <a:spcAft>
                <a:spcPts val="0"/>
              </a:spcAft>
              <a:buClr>
                <a:srgbClr val="000000"/>
              </a:buClr>
              <a:buSzPts val="2400"/>
              <a:buFont typeface="Arial"/>
              <a:buNone/>
            </a:pPr>
            <a:r>
              <a:rPr b="1" i="0" lang="fr-FR" sz="2400" u="none" cap="none" strike="noStrike">
                <a:solidFill>
                  <a:srgbClr val="5A5955"/>
                </a:solidFill>
                <a:latin typeface="Montserrat Black"/>
                <a:ea typeface="Montserrat Black"/>
                <a:cs typeface="Montserrat Black"/>
                <a:sym typeface="Montserrat Black"/>
              </a:rPr>
              <a:t>17 septembre 2022</a:t>
            </a:r>
            <a:endParaRPr b="1" i="0" sz="2400" u="none" cap="none" strike="noStrike">
              <a:solidFill>
                <a:srgbClr val="5A5955"/>
              </a:solidFill>
              <a:latin typeface="Montserrat Black"/>
              <a:ea typeface="Montserrat Black"/>
              <a:cs typeface="Montserrat Black"/>
              <a:sym typeface="Montserrat Black"/>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469" name="Shape 469"/>
        <p:cNvGrpSpPr/>
        <p:nvPr/>
      </p:nvGrpSpPr>
      <p:grpSpPr>
        <a:xfrm>
          <a:off x="0" y="0"/>
          <a:ext cx="0" cy="0"/>
          <a:chOff x="0" y="0"/>
          <a:chExt cx="0" cy="0"/>
        </a:xfrm>
      </p:grpSpPr>
      <p:sp>
        <p:nvSpPr>
          <p:cNvPr id="470" name="Google Shape;470;g155802e8a5c_0_53"/>
          <p:cNvSpPr txBox="1"/>
          <p:nvPr/>
        </p:nvSpPr>
        <p:spPr>
          <a:xfrm>
            <a:off x="595312" y="277894"/>
            <a:ext cx="4189500" cy="8574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l">
              <a:lnSpc>
                <a:spcPct val="90000"/>
              </a:lnSpc>
              <a:spcBef>
                <a:spcPts val="0"/>
              </a:spcBef>
              <a:spcAft>
                <a:spcPts val="0"/>
              </a:spcAft>
              <a:buClr>
                <a:srgbClr val="5A5955"/>
              </a:buClr>
              <a:buSzPct val="81081"/>
              <a:buFont typeface="Montserrat"/>
              <a:buNone/>
            </a:pPr>
            <a:r>
              <a:rPr b="0" i="0" lang="fr-FR" sz="2400" u="none" cap="none" strike="noStrike">
                <a:solidFill>
                  <a:srgbClr val="8DCAB6"/>
                </a:solidFill>
                <a:latin typeface="Montserrat"/>
                <a:ea typeface="Montserrat"/>
                <a:cs typeface="Montserrat"/>
                <a:sym typeface="Montserrat"/>
              </a:rPr>
              <a:t>17.09.2022</a:t>
            </a:r>
            <a:br>
              <a:rPr b="0" i="0" lang="fr-FR" sz="2400" u="none" cap="none" strike="noStrike">
                <a:solidFill>
                  <a:srgbClr val="8DCAB6"/>
                </a:solidFill>
                <a:latin typeface="Montserrat"/>
                <a:ea typeface="Montserrat"/>
                <a:cs typeface="Montserrat"/>
                <a:sym typeface="Montserrat"/>
              </a:rPr>
            </a:br>
            <a:endParaRPr b="0" i="0" sz="2400" u="none" cap="none" strike="noStrike">
              <a:solidFill>
                <a:srgbClr val="8DCAB6"/>
              </a:solidFill>
              <a:latin typeface="Montserrat"/>
              <a:ea typeface="Montserrat"/>
              <a:cs typeface="Montserrat"/>
              <a:sym typeface="Montserrat"/>
            </a:endParaRPr>
          </a:p>
          <a:p>
            <a:pPr indent="0" lvl="0" marL="0" marR="0" rtl="0" algn="l">
              <a:lnSpc>
                <a:spcPct val="90000"/>
              </a:lnSpc>
              <a:spcBef>
                <a:spcPts val="0"/>
              </a:spcBef>
              <a:spcAft>
                <a:spcPts val="0"/>
              </a:spcAft>
              <a:buClr>
                <a:srgbClr val="5A5955"/>
              </a:buClr>
              <a:buSzPct val="81081"/>
              <a:buFont typeface="Montserrat"/>
              <a:buNone/>
            </a:pPr>
            <a:r>
              <a:rPr b="0" i="0" lang="fr-FR" sz="2400" u="none" cap="none" strike="noStrike">
                <a:solidFill>
                  <a:srgbClr val="8DCAB6"/>
                </a:solidFill>
                <a:latin typeface="Montserrat"/>
                <a:ea typeface="Montserrat"/>
                <a:cs typeface="Montserrat"/>
                <a:sym typeface="Montserrat"/>
              </a:rPr>
              <a:t>AG du SEL de la Jogne</a:t>
            </a:r>
            <a:endParaRPr b="0" i="0" sz="2400" u="none" cap="none" strike="noStrike">
              <a:solidFill>
                <a:srgbClr val="8DCAB6"/>
              </a:solidFill>
              <a:latin typeface="Montserrat"/>
              <a:ea typeface="Montserrat"/>
              <a:cs typeface="Montserrat"/>
              <a:sym typeface="Montserrat"/>
            </a:endParaRPr>
          </a:p>
        </p:txBody>
      </p:sp>
      <p:sp>
        <p:nvSpPr>
          <p:cNvPr id="471" name="Google Shape;471;g155802e8a5c_0_53"/>
          <p:cNvSpPr/>
          <p:nvPr/>
        </p:nvSpPr>
        <p:spPr>
          <a:xfrm>
            <a:off x="862584" y="1826154"/>
            <a:ext cx="10421100" cy="8289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i="0" lang="fr-FR" sz="2000" u="none" cap="none" strike="noStrike">
                <a:solidFill>
                  <a:schemeClr val="lt1"/>
                </a:solidFill>
                <a:latin typeface="Montserrat"/>
                <a:ea typeface="Montserrat"/>
                <a:cs typeface="Montserrat"/>
                <a:sym typeface="Montserrat"/>
              </a:rPr>
              <a:t>7. Divers</a:t>
            </a:r>
            <a:endParaRPr b="1"/>
          </a:p>
          <a:p>
            <a:pPr indent="0" lvl="0" marL="0" marR="0" rtl="0" algn="l">
              <a:lnSpc>
                <a:spcPct val="150000"/>
              </a:lnSpc>
              <a:spcBef>
                <a:spcPts val="0"/>
              </a:spcBef>
              <a:spcAft>
                <a:spcPts val="0"/>
              </a:spcAft>
              <a:buClr>
                <a:srgbClr val="000000"/>
              </a:buClr>
              <a:buSzPts val="2000"/>
              <a:buFont typeface="Arial"/>
              <a:buNone/>
            </a:pPr>
            <a:r>
              <a:t/>
            </a:r>
            <a:endParaRPr b="0" i="0" sz="2000" u="none" cap="none" strike="noStrike">
              <a:solidFill>
                <a:srgbClr val="FFFFFF"/>
              </a:solidFill>
              <a:latin typeface="Montserrat ExtraLight"/>
              <a:ea typeface="Montserrat ExtraLight"/>
              <a:cs typeface="Montserrat ExtraLight"/>
              <a:sym typeface="Montserrat Extra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123" name="Shape 123"/>
        <p:cNvGrpSpPr/>
        <p:nvPr/>
      </p:nvGrpSpPr>
      <p:grpSpPr>
        <a:xfrm>
          <a:off x="0" y="0"/>
          <a:ext cx="0" cy="0"/>
          <a:chOff x="0" y="0"/>
          <a:chExt cx="0" cy="0"/>
        </a:xfrm>
      </p:grpSpPr>
      <p:sp>
        <p:nvSpPr>
          <p:cNvPr id="124" name="Google Shape;124;g1546caf53ff_0_0"/>
          <p:cNvSpPr/>
          <p:nvPr/>
        </p:nvSpPr>
        <p:spPr>
          <a:xfrm>
            <a:off x="0" y="6000750"/>
            <a:ext cx="12192000" cy="857400"/>
          </a:xfrm>
          <a:prstGeom prst="rect">
            <a:avLst/>
          </a:prstGeom>
          <a:solidFill>
            <a:srgbClr val="0052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5" name="Google Shape;125;g1546caf53ff_0_0"/>
          <p:cNvSpPr txBox="1"/>
          <p:nvPr/>
        </p:nvSpPr>
        <p:spPr>
          <a:xfrm>
            <a:off x="528625" y="1317851"/>
            <a:ext cx="11134800" cy="49131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Font typeface="Arial"/>
              <a:buNone/>
            </a:pPr>
            <a:r>
              <a:rPr b="1" lang="fr-FR" sz="2000">
                <a:solidFill>
                  <a:schemeClr val="lt1"/>
                </a:solidFill>
                <a:latin typeface="Montserrat"/>
                <a:ea typeface="Montserrat"/>
                <a:cs typeface="Montserrat"/>
                <a:sym typeface="Montserrat"/>
              </a:rPr>
              <a:t>3. </a:t>
            </a:r>
            <a:r>
              <a:rPr b="1" lang="fr-FR" sz="2000">
                <a:solidFill>
                  <a:schemeClr val="lt1"/>
                </a:solidFill>
                <a:latin typeface="Montserrat"/>
                <a:ea typeface="Montserrat"/>
                <a:cs typeface="Montserrat"/>
                <a:sym typeface="Montserrat"/>
              </a:rPr>
              <a:t>Retour sur le SEL depuis la dernière AG</a:t>
            </a:r>
            <a:endParaRPr b="1">
              <a:solidFill>
                <a:schemeClr val="dk1"/>
              </a:solidFill>
            </a:endParaRPr>
          </a:p>
          <a:p>
            <a:pPr indent="0" lvl="0" marL="0" marR="0" rtl="0" algn="l">
              <a:lnSpc>
                <a:spcPct val="100000"/>
              </a:lnSpc>
              <a:spcBef>
                <a:spcPts val="0"/>
              </a:spcBef>
              <a:spcAft>
                <a:spcPts val="0"/>
              </a:spcAft>
              <a:buClr>
                <a:srgbClr val="F0F0F0"/>
              </a:buClr>
              <a:buSzPts val="6000"/>
              <a:buFont typeface="Montserrat Light"/>
              <a:buNone/>
            </a:pPr>
            <a:r>
              <a:rPr lang="fr-FR" sz="2000">
                <a:solidFill>
                  <a:srgbClr val="F0F0F0"/>
                </a:solidFill>
                <a:latin typeface="Montserrat Light"/>
                <a:ea typeface="Montserrat Light"/>
                <a:cs typeface="Montserrat Light"/>
                <a:sym typeface="Montserrat Light"/>
              </a:rPr>
              <a:t>C’était le 19 juin 2021. Le covid était là mais il s’est passé tout de même bien des choses dans notre association:</a:t>
            </a:r>
            <a:endParaRPr sz="2000">
              <a:solidFill>
                <a:srgbClr val="F0F0F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F0F0F0"/>
              </a:buClr>
              <a:buSzPts val="6000"/>
              <a:buFont typeface="Montserrat Light"/>
              <a:buNone/>
            </a:pPr>
            <a:r>
              <a:t/>
            </a:r>
            <a:endParaRPr sz="2000">
              <a:solidFill>
                <a:srgbClr val="F0F0F0"/>
              </a:solidFill>
              <a:latin typeface="Montserrat Light"/>
              <a:ea typeface="Montserrat Light"/>
              <a:cs typeface="Montserrat Light"/>
              <a:sym typeface="Montserrat Light"/>
            </a:endParaRPr>
          </a:p>
          <a:p>
            <a:pPr indent="-355600" lvl="0" marL="457200" marR="0" rtl="0" algn="l">
              <a:lnSpc>
                <a:spcPct val="150000"/>
              </a:lnSpc>
              <a:spcBef>
                <a:spcPts val="0"/>
              </a:spcBef>
              <a:spcAft>
                <a:spcPts val="0"/>
              </a:spcAft>
              <a:buClr>
                <a:srgbClr val="F0F0F0"/>
              </a:buClr>
              <a:buSzPts val="2000"/>
              <a:buFont typeface="Montserrat Light"/>
              <a:buChar char="●"/>
            </a:pPr>
            <a:r>
              <a:rPr lang="fr-FR" sz="2000">
                <a:solidFill>
                  <a:srgbClr val="F0F0F0"/>
                </a:solidFill>
                <a:latin typeface="Montserrat Light"/>
                <a:ea typeface="Montserrat Light"/>
                <a:cs typeface="Montserrat Light"/>
                <a:sym typeface="Montserrat Light"/>
              </a:rPr>
              <a:t>Beaucoup d’échanges entre les membres : environ 385 échanges ont eu lieu.</a:t>
            </a:r>
            <a:endParaRPr sz="2000">
              <a:solidFill>
                <a:srgbClr val="F0F0F0"/>
              </a:solidFill>
              <a:latin typeface="Montserrat Light"/>
              <a:ea typeface="Montserrat Light"/>
              <a:cs typeface="Montserrat Light"/>
              <a:sym typeface="Montserrat Light"/>
            </a:endParaRPr>
          </a:p>
          <a:p>
            <a:pPr indent="-355600" lvl="0" marL="457200" marR="0" rtl="0" algn="l">
              <a:lnSpc>
                <a:spcPct val="150000"/>
              </a:lnSpc>
              <a:spcBef>
                <a:spcPts val="0"/>
              </a:spcBef>
              <a:spcAft>
                <a:spcPts val="0"/>
              </a:spcAft>
              <a:buClr>
                <a:srgbClr val="F0F0F0"/>
              </a:buClr>
              <a:buSzPts val="2000"/>
              <a:buFont typeface="Montserrat Light"/>
              <a:buChar char="●"/>
            </a:pPr>
            <a:r>
              <a:rPr lang="fr-FR" sz="2000">
                <a:solidFill>
                  <a:srgbClr val="F0F0F0"/>
                </a:solidFill>
                <a:latin typeface="Montserrat Light"/>
                <a:ea typeface="Montserrat Light"/>
                <a:cs typeface="Montserrat Light"/>
                <a:sym typeface="Montserrat Light"/>
              </a:rPr>
              <a:t>Travail sur la fusion SEL-JEM: 11 séances de travail + 1 séance d’information (9.7.22)</a:t>
            </a:r>
            <a:endParaRPr sz="2000">
              <a:solidFill>
                <a:srgbClr val="F0F0F0"/>
              </a:solidFill>
              <a:latin typeface="Montserrat Light"/>
              <a:ea typeface="Montserrat Light"/>
              <a:cs typeface="Montserrat Light"/>
              <a:sym typeface="Montserrat Light"/>
            </a:endParaRPr>
          </a:p>
          <a:p>
            <a:pPr indent="-355600" lvl="0" marL="457200" rtl="0" algn="l">
              <a:lnSpc>
                <a:spcPct val="150000"/>
              </a:lnSpc>
              <a:spcBef>
                <a:spcPts val="0"/>
              </a:spcBef>
              <a:spcAft>
                <a:spcPts val="0"/>
              </a:spcAft>
              <a:buClr>
                <a:srgbClr val="F0F0F0"/>
              </a:buClr>
              <a:buSzPts val="2000"/>
              <a:buFont typeface="Montserrat Light"/>
              <a:buChar char="●"/>
            </a:pPr>
            <a:r>
              <a:rPr lang="fr-FR" sz="2000">
                <a:solidFill>
                  <a:srgbClr val="F0F0F0"/>
                </a:solidFill>
                <a:latin typeface="Montserrat Light"/>
                <a:ea typeface="Montserrat Light"/>
                <a:cs typeface="Montserrat Light"/>
                <a:sym typeface="Montserrat Light"/>
              </a:rPr>
              <a:t>Benne idée: encore des soucis de rangement mais ça tourne.</a:t>
            </a:r>
            <a:endParaRPr sz="2000">
              <a:solidFill>
                <a:srgbClr val="F0F0F0"/>
              </a:solidFill>
              <a:latin typeface="Montserrat Light"/>
              <a:ea typeface="Montserrat Light"/>
              <a:cs typeface="Montserrat Light"/>
              <a:sym typeface="Montserrat Light"/>
            </a:endParaRPr>
          </a:p>
          <a:p>
            <a:pPr indent="-355600" lvl="0" marL="457200" marR="0" rtl="0" algn="l">
              <a:lnSpc>
                <a:spcPct val="150000"/>
              </a:lnSpc>
              <a:spcBef>
                <a:spcPts val="0"/>
              </a:spcBef>
              <a:spcAft>
                <a:spcPts val="0"/>
              </a:spcAft>
              <a:buClr>
                <a:srgbClr val="F0F0F0"/>
              </a:buClr>
              <a:buSzPts val="2000"/>
              <a:buFont typeface="Montserrat Light"/>
              <a:buChar char="●"/>
            </a:pPr>
            <a:r>
              <a:rPr lang="fr-FR" sz="2000">
                <a:solidFill>
                  <a:srgbClr val="F0F0F0"/>
                </a:solidFill>
                <a:latin typeface="Montserrat Light"/>
                <a:ea typeface="Montserrat Light"/>
                <a:cs typeface="Montserrat Light"/>
                <a:sym typeface="Montserrat Light"/>
              </a:rPr>
              <a:t>Journée de la gratuité (vide-dressing): 30.4.22</a:t>
            </a:r>
            <a:endParaRPr sz="2000">
              <a:solidFill>
                <a:srgbClr val="F0F0F0"/>
              </a:solidFill>
              <a:latin typeface="Montserrat Light"/>
              <a:ea typeface="Montserrat Light"/>
              <a:cs typeface="Montserrat Light"/>
              <a:sym typeface="Montserrat Light"/>
            </a:endParaRPr>
          </a:p>
        </p:txBody>
      </p:sp>
      <p:sp>
        <p:nvSpPr>
          <p:cNvPr id="126" name="Google Shape;126;g1546caf53ff_0_0"/>
          <p:cNvSpPr txBox="1"/>
          <p:nvPr/>
        </p:nvSpPr>
        <p:spPr>
          <a:xfrm>
            <a:off x="595312" y="277894"/>
            <a:ext cx="4189500" cy="8574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l">
              <a:lnSpc>
                <a:spcPct val="90000"/>
              </a:lnSpc>
              <a:spcBef>
                <a:spcPts val="0"/>
              </a:spcBef>
              <a:spcAft>
                <a:spcPts val="0"/>
              </a:spcAft>
              <a:buClr>
                <a:srgbClr val="5A5955"/>
              </a:buClr>
              <a:buSzPct val="81081"/>
              <a:buFont typeface="Montserrat"/>
              <a:buNone/>
            </a:pPr>
            <a:r>
              <a:rPr b="0" i="0" lang="fr-FR" sz="2400" u="none" cap="none" strike="noStrike">
                <a:solidFill>
                  <a:srgbClr val="8DCAB6"/>
                </a:solidFill>
                <a:latin typeface="Montserrat"/>
                <a:ea typeface="Montserrat"/>
                <a:cs typeface="Montserrat"/>
                <a:sym typeface="Montserrat"/>
              </a:rPr>
              <a:t>17.09.2022</a:t>
            </a:r>
            <a:br>
              <a:rPr b="0" i="0" lang="fr-FR" sz="2400" u="none" cap="none" strike="noStrike">
                <a:solidFill>
                  <a:srgbClr val="8DCAB6"/>
                </a:solidFill>
                <a:latin typeface="Montserrat"/>
                <a:ea typeface="Montserrat"/>
                <a:cs typeface="Montserrat"/>
                <a:sym typeface="Montserrat"/>
              </a:rPr>
            </a:br>
            <a:endParaRPr b="0" i="0" sz="2400" u="none" cap="none" strike="noStrike">
              <a:solidFill>
                <a:srgbClr val="8DCAB6"/>
              </a:solidFill>
              <a:latin typeface="Montserrat"/>
              <a:ea typeface="Montserrat"/>
              <a:cs typeface="Montserrat"/>
              <a:sym typeface="Montserrat"/>
            </a:endParaRPr>
          </a:p>
          <a:p>
            <a:pPr indent="0" lvl="0" marL="0" marR="0" rtl="0" algn="l">
              <a:lnSpc>
                <a:spcPct val="90000"/>
              </a:lnSpc>
              <a:spcBef>
                <a:spcPts val="0"/>
              </a:spcBef>
              <a:spcAft>
                <a:spcPts val="0"/>
              </a:spcAft>
              <a:buClr>
                <a:srgbClr val="5A5955"/>
              </a:buClr>
              <a:buSzPct val="81081"/>
              <a:buFont typeface="Montserrat"/>
              <a:buNone/>
            </a:pPr>
            <a:r>
              <a:rPr b="0" i="0" lang="fr-FR" sz="2400" u="none" cap="none" strike="noStrike">
                <a:solidFill>
                  <a:srgbClr val="8DCAB6"/>
                </a:solidFill>
                <a:latin typeface="Montserrat"/>
                <a:ea typeface="Montserrat"/>
                <a:cs typeface="Montserrat"/>
                <a:sym typeface="Montserrat"/>
              </a:rPr>
              <a:t>AG du SEL de la Jogne</a:t>
            </a:r>
            <a:endParaRPr b="0" i="0" sz="2400" u="none" cap="none" strike="noStrike">
              <a:solidFill>
                <a:srgbClr val="8DCAB6"/>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131" name="Shape 131"/>
        <p:cNvGrpSpPr/>
        <p:nvPr/>
      </p:nvGrpSpPr>
      <p:grpSpPr>
        <a:xfrm>
          <a:off x="0" y="0"/>
          <a:ext cx="0" cy="0"/>
          <a:chOff x="0" y="0"/>
          <a:chExt cx="0" cy="0"/>
        </a:xfrm>
      </p:grpSpPr>
      <p:sp>
        <p:nvSpPr>
          <p:cNvPr id="132" name="Google Shape;132;g1546caf53ff_0_19"/>
          <p:cNvSpPr/>
          <p:nvPr/>
        </p:nvSpPr>
        <p:spPr>
          <a:xfrm>
            <a:off x="0" y="6000750"/>
            <a:ext cx="12192000" cy="857400"/>
          </a:xfrm>
          <a:prstGeom prst="rect">
            <a:avLst/>
          </a:prstGeom>
          <a:solidFill>
            <a:srgbClr val="0052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3" name="Google Shape;133;g1546caf53ff_0_19"/>
          <p:cNvSpPr txBox="1"/>
          <p:nvPr/>
        </p:nvSpPr>
        <p:spPr>
          <a:xfrm>
            <a:off x="528625" y="1317851"/>
            <a:ext cx="11134800" cy="49131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150000"/>
              </a:lnSpc>
              <a:spcBef>
                <a:spcPts val="0"/>
              </a:spcBef>
              <a:spcAft>
                <a:spcPts val="0"/>
              </a:spcAft>
              <a:buClr>
                <a:srgbClr val="F0F0F0"/>
              </a:buClr>
              <a:buSzPts val="2000"/>
              <a:buFont typeface="Montserrat Light"/>
              <a:buChar char="●"/>
            </a:pPr>
            <a:r>
              <a:rPr lang="fr-FR" sz="2000">
                <a:solidFill>
                  <a:srgbClr val="F0F0F0"/>
                </a:solidFill>
                <a:latin typeface="Montserrat Light"/>
                <a:ea typeface="Montserrat Light"/>
                <a:cs typeface="Montserrat Light"/>
                <a:sym typeface="Montserrat Light"/>
              </a:rPr>
              <a:t>Groupe faire ensemble : </a:t>
            </a:r>
            <a:endParaRPr sz="2000">
              <a:solidFill>
                <a:srgbClr val="F0F0F0"/>
              </a:solidFill>
              <a:latin typeface="Montserrat Light"/>
              <a:ea typeface="Montserrat Light"/>
              <a:cs typeface="Montserrat Light"/>
              <a:sym typeface="Montserrat Light"/>
            </a:endParaRPr>
          </a:p>
          <a:p>
            <a:pPr indent="-355600" lvl="1" marL="914400" marR="0" rtl="0" algn="l">
              <a:lnSpc>
                <a:spcPct val="150000"/>
              </a:lnSpc>
              <a:spcBef>
                <a:spcPts val="0"/>
              </a:spcBef>
              <a:spcAft>
                <a:spcPts val="0"/>
              </a:spcAft>
              <a:buClr>
                <a:srgbClr val="F0F0F0"/>
              </a:buClr>
              <a:buSzPts val="2000"/>
              <a:buFont typeface="Montserrat Light"/>
              <a:buChar char="○"/>
            </a:pPr>
            <a:r>
              <a:rPr lang="fr-FR" sz="2000">
                <a:solidFill>
                  <a:srgbClr val="F0F0F0"/>
                </a:solidFill>
                <a:latin typeface="Montserrat Light"/>
                <a:ea typeface="Montserrat Light"/>
                <a:cs typeface="Montserrat Light"/>
                <a:sym typeface="Montserrat Light"/>
              </a:rPr>
              <a:t>tricot chez Béatrice 2x</a:t>
            </a:r>
            <a:endParaRPr sz="2000">
              <a:solidFill>
                <a:srgbClr val="F0F0F0"/>
              </a:solidFill>
              <a:latin typeface="Montserrat Light"/>
              <a:ea typeface="Montserrat Light"/>
              <a:cs typeface="Montserrat Light"/>
              <a:sym typeface="Montserrat Light"/>
            </a:endParaRPr>
          </a:p>
          <a:p>
            <a:pPr indent="-355600" lvl="1" marL="914400" marR="0" rtl="0" algn="l">
              <a:lnSpc>
                <a:spcPct val="150000"/>
              </a:lnSpc>
              <a:spcBef>
                <a:spcPts val="0"/>
              </a:spcBef>
              <a:spcAft>
                <a:spcPts val="0"/>
              </a:spcAft>
              <a:buClr>
                <a:srgbClr val="F0F0F0"/>
              </a:buClr>
              <a:buSzPts val="2000"/>
              <a:buFont typeface="Montserrat Light"/>
              <a:buChar char="○"/>
            </a:pPr>
            <a:r>
              <a:rPr lang="fr-FR" sz="2000">
                <a:solidFill>
                  <a:srgbClr val="F0F0F0"/>
                </a:solidFill>
                <a:latin typeface="Montserrat Light"/>
                <a:ea typeface="Montserrat Light"/>
                <a:cs typeface="Montserrat Light"/>
                <a:sym typeface="Montserrat Light"/>
              </a:rPr>
              <a:t>seitan chez Béatrice</a:t>
            </a:r>
            <a:endParaRPr sz="2000">
              <a:solidFill>
                <a:srgbClr val="F0F0F0"/>
              </a:solidFill>
              <a:latin typeface="Montserrat Light"/>
              <a:ea typeface="Montserrat Light"/>
              <a:cs typeface="Montserrat Light"/>
              <a:sym typeface="Montserrat Light"/>
            </a:endParaRPr>
          </a:p>
          <a:p>
            <a:pPr indent="-355600" lvl="1" marL="914400" marR="0" rtl="0" algn="l">
              <a:lnSpc>
                <a:spcPct val="150000"/>
              </a:lnSpc>
              <a:spcBef>
                <a:spcPts val="0"/>
              </a:spcBef>
              <a:spcAft>
                <a:spcPts val="0"/>
              </a:spcAft>
              <a:buClr>
                <a:srgbClr val="F0F0F0"/>
              </a:buClr>
              <a:buSzPts val="2000"/>
              <a:buFont typeface="Montserrat Light"/>
              <a:buChar char="○"/>
            </a:pPr>
            <a:r>
              <a:rPr lang="fr-FR" sz="2000">
                <a:solidFill>
                  <a:srgbClr val="F0F0F0"/>
                </a:solidFill>
                <a:latin typeface="Montserrat Light"/>
                <a:ea typeface="Montserrat Light"/>
                <a:cs typeface="Montserrat Light"/>
                <a:sym typeface="Montserrat Light"/>
              </a:rPr>
              <a:t>recette des capuns chez Nathalie</a:t>
            </a:r>
            <a:endParaRPr sz="2000">
              <a:solidFill>
                <a:srgbClr val="F0F0F0"/>
              </a:solidFill>
              <a:latin typeface="Montserrat Light"/>
              <a:ea typeface="Montserrat Light"/>
              <a:cs typeface="Montserrat Light"/>
              <a:sym typeface="Montserrat Light"/>
            </a:endParaRPr>
          </a:p>
          <a:p>
            <a:pPr indent="-355600" lvl="1" marL="914400" marR="0" rtl="0" algn="l">
              <a:lnSpc>
                <a:spcPct val="150000"/>
              </a:lnSpc>
              <a:spcBef>
                <a:spcPts val="0"/>
              </a:spcBef>
              <a:spcAft>
                <a:spcPts val="0"/>
              </a:spcAft>
              <a:buClr>
                <a:srgbClr val="F0F0F0"/>
              </a:buClr>
              <a:buSzPts val="2000"/>
              <a:buFont typeface="Montserrat Light"/>
              <a:buChar char="○"/>
            </a:pPr>
            <a:r>
              <a:rPr lang="fr-FR" sz="2000">
                <a:solidFill>
                  <a:srgbClr val="F0F0F0"/>
                </a:solidFill>
                <a:latin typeface="Montserrat Light"/>
                <a:ea typeface="Montserrat Light"/>
                <a:cs typeface="Montserrat Light"/>
                <a:sym typeface="Montserrat Light"/>
              </a:rPr>
              <a:t>atelier pain au levain chez Laure</a:t>
            </a:r>
            <a:endParaRPr sz="2000">
              <a:solidFill>
                <a:srgbClr val="F0F0F0"/>
              </a:solidFill>
              <a:latin typeface="Montserrat Light"/>
              <a:ea typeface="Montserrat Light"/>
              <a:cs typeface="Montserrat Light"/>
              <a:sym typeface="Montserrat Light"/>
            </a:endParaRPr>
          </a:p>
          <a:p>
            <a:pPr indent="-355600" lvl="0" marL="457200" marR="0" rtl="0" algn="l">
              <a:lnSpc>
                <a:spcPct val="150000"/>
              </a:lnSpc>
              <a:spcBef>
                <a:spcPts val="0"/>
              </a:spcBef>
              <a:spcAft>
                <a:spcPts val="0"/>
              </a:spcAft>
              <a:buClr>
                <a:srgbClr val="F0F0F0"/>
              </a:buClr>
              <a:buSzPts val="2000"/>
              <a:buFont typeface="Montserrat Light"/>
              <a:buChar char="●"/>
            </a:pPr>
            <a:r>
              <a:rPr lang="fr-FR" sz="2000">
                <a:solidFill>
                  <a:srgbClr val="F0F0F0"/>
                </a:solidFill>
                <a:latin typeface="Montserrat Light"/>
                <a:ea typeface="Montserrat Light"/>
                <a:cs typeface="Montserrat Light"/>
                <a:sym typeface="Montserrat Light"/>
              </a:rPr>
              <a:t>Jardin communautaire: l’affluence a baissé depuis le covid mais 5 personnes sont toujours actives.</a:t>
            </a:r>
            <a:endParaRPr sz="2000">
              <a:solidFill>
                <a:srgbClr val="F0F0F0"/>
              </a:solidFill>
              <a:latin typeface="Montserrat Light"/>
              <a:ea typeface="Montserrat Light"/>
              <a:cs typeface="Montserrat Light"/>
              <a:sym typeface="Montserrat Light"/>
            </a:endParaRPr>
          </a:p>
          <a:p>
            <a:pPr indent="-355600" lvl="0" marL="457200" marR="0" rtl="0" algn="l">
              <a:lnSpc>
                <a:spcPct val="150000"/>
              </a:lnSpc>
              <a:spcBef>
                <a:spcPts val="0"/>
              </a:spcBef>
              <a:spcAft>
                <a:spcPts val="0"/>
              </a:spcAft>
              <a:buClr>
                <a:srgbClr val="F0F0F0"/>
              </a:buClr>
              <a:buSzPts val="2000"/>
              <a:buFont typeface="Montserrat Light"/>
              <a:buChar char="●"/>
            </a:pPr>
            <a:r>
              <a:rPr lang="fr-FR" sz="2000">
                <a:solidFill>
                  <a:srgbClr val="F0F0F0"/>
                </a:solidFill>
                <a:latin typeface="Montserrat Light"/>
                <a:ea typeface="Montserrat Light"/>
                <a:cs typeface="Montserrat Light"/>
                <a:sym typeface="Montserrat Light"/>
              </a:rPr>
              <a:t>Festival du film vert à Charmey 9-10.4.22</a:t>
            </a:r>
            <a:endParaRPr sz="2000">
              <a:solidFill>
                <a:srgbClr val="F0F0F0"/>
              </a:solidFill>
              <a:latin typeface="Montserrat Light"/>
              <a:ea typeface="Montserrat Light"/>
              <a:cs typeface="Montserrat Light"/>
              <a:sym typeface="Montserrat Light"/>
            </a:endParaRPr>
          </a:p>
          <a:p>
            <a:pPr indent="-355600" lvl="1" marL="914400" marR="0" rtl="0" algn="l">
              <a:lnSpc>
                <a:spcPct val="150000"/>
              </a:lnSpc>
              <a:spcBef>
                <a:spcPts val="0"/>
              </a:spcBef>
              <a:spcAft>
                <a:spcPts val="0"/>
              </a:spcAft>
              <a:buClr>
                <a:srgbClr val="F0F0F0"/>
              </a:buClr>
              <a:buSzPts val="2000"/>
              <a:buFont typeface="Montserrat Light"/>
              <a:buChar char="○"/>
            </a:pPr>
            <a:r>
              <a:rPr lang="fr-FR" sz="2000">
                <a:solidFill>
                  <a:srgbClr val="F0F0F0"/>
                </a:solidFill>
                <a:latin typeface="Montserrat Light"/>
                <a:ea typeface="Montserrat Light"/>
                <a:cs typeface="Montserrat Light"/>
                <a:sym typeface="Montserrat Light"/>
              </a:rPr>
              <a:t>5 films, buffet apéro et brunch le dimanche, activités enfants et musique</a:t>
            </a:r>
            <a:endParaRPr sz="2000">
              <a:solidFill>
                <a:srgbClr val="F0F0F0"/>
              </a:solidFill>
              <a:latin typeface="Montserrat Light"/>
              <a:ea typeface="Montserrat Light"/>
              <a:cs typeface="Montserrat Light"/>
              <a:sym typeface="Montserrat Light"/>
            </a:endParaRPr>
          </a:p>
          <a:p>
            <a:pPr indent="-355600" lvl="0" marL="457200" marR="0" rtl="0" algn="l">
              <a:lnSpc>
                <a:spcPct val="150000"/>
              </a:lnSpc>
              <a:spcBef>
                <a:spcPts val="0"/>
              </a:spcBef>
              <a:spcAft>
                <a:spcPts val="0"/>
              </a:spcAft>
              <a:buClr>
                <a:srgbClr val="F0F0F0"/>
              </a:buClr>
              <a:buSzPts val="2000"/>
              <a:buFont typeface="Montserrat Light"/>
              <a:buChar char="●"/>
            </a:pPr>
            <a:r>
              <a:rPr lang="fr-FR" sz="2000">
                <a:solidFill>
                  <a:srgbClr val="F0F0F0"/>
                </a:solidFill>
                <a:latin typeface="Montserrat Light"/>
                <a:ea typeface="Montserrat Light"/>
                <a:cs typeface="Montserrat Light"/>
                <a:sym typeface="Montserrat Light"/>
              </a:rPr>
              <a:t>Epi’vrac a fêté ses 3 ans le 10.9.22</a:t>
            </a:r>
            <a:endParaRPr sz="2000">
              <a:solidFill>
                <a:srgbClr val="F0F0F0"/>
              </a:solidFill>
              <a:latin typeface="Montserrat Light"/>
              <a:ea typeface="Montserrat Light"/>
              <a:cs typeface="Montserrat Light"/>
              <a:sym typeface="Montserrat Light"/>
            </a:endParaRPr>
          </a:p>
          <a:p>
            <a:pPr indent="0" lvl="0" marL="0" marR="0" rtl="0" algn="l">
              <a:lnSpc>
                <a:spcPct val="150000"/>
              </a:lnSpc>
              <a:spcBef>
                <a:spcPts val="0"/>
              </a:spcBef>
              <a:spcAft>
                <a:spcPts val="0"/>
              </a:spcAft>
              <a:buClr>
                <a:srgbClr val="F0F0F0"/>
              </a:buClr>
              <a:buSzPts val="6000"/>
              <a:buFont typeface="Montserrat Light"/>
              <a:buNone/>
            </a:pPr>
            <a:r>
              <a:t/>
            </a:r>
            <a:endParaRPr sz="2000">
              <a:solidFill>
                <a:srgbClr val="F0F0F0"/>
              </a:solidFill>
              <a:latin typeface="Montserrat Light"/>
              <a:ea typeface="Montserrat Light"/>
              <a:cs typeface="Montserrat Light"/>
              <a:sym typeface="Montserrat Light"/>
            </a:endParaRPr>
          </a:p>
        </p:txBody>
      </p:sp>
      <p:sp>
        <p:nvSpPr>
          <p:cNvPr id="134" name="Google Shape;134;g1546caf53ff_0_19"/>
          <p:cNvSpPr txBox="1"/>
          <p:nvPr/>
        </p:nvSpPr>
        <p:spPr>
          <a:xfrm>
            <a:off x="595312" y="277894"/>
            <a:ext cx="4189500" cy="8574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l">
              <a:lnSpc>
                <a:spcPct val="90000"/>
              </a:lnSpc>
              <a:spcBef>
                <a:spcPts val="0"/>
              </a:spcBef>
              <a:spcAft>
                <a:spcPts val="0"/>
              </a:spcAft>
              <a:buClr>
                <a:srgbClr val="5A5955"/>
              </a:buClr>
              <a:buSzPct val="81081"/>
              <a:buFont typeface="Montserrat"/>
              <a:buNone/>
            </a:pPr>
            <a:r>
              <a:rPr b="0" i="0" lang="fr-FR" sz="2400" u="none" cap="none" strike="noStrike">
                <a:solidFill>
                  <a:srgbClr val="8DCAB6"/>
                </a:solidFill>
                <a:latin typeface="Montserrat"/>
                <a:ea typeface="Montserrat"/>
                <a:cs typeface="Montserrat"/>
                <a:sym typeface="Montserrat"/>
              </a:rPr>
              <a:t>17.09.2022</a:t>
            </a:r>
            <a:br>
              <a:rPr b="0" i="0" lang="fr-FR" sz="2400" u="none" cap="none" strike="noStrike">
                <a:solidFill>
                  <a:srgbClr val="8DCAB6"/>
                </a:solidFill>
                <a:latin typeface="Montserrat"/>
                <a:ea typeface="Montserrat"/>
                <a:cs typeface="Montserrat"/>
                <a:sym typeface="Montserrat"/>
              </a:rPr>
            </a:br>
            <a:endParaRPr b="0" i="0" sz="2400" u="none" cap="none" strike="noStrike">
              <a:solidFill>
                <a:srgbClr val="8DCAB6"/>
              </a:solidFill>
              <a:latin typeface="Montserrat"/>
              <a:ea typeface="Montserrat"/>
              <a:cs typeface="Montserrat"/>
              <a:sym typeface="Montserrat"/>
            </a:endParaRPr>
          </a:p>
          <a:p>
            <a:pPr indent="0" lvl="0" marL="0" marR="0" rtl="0" algn="l">
              <a:lnSpc>
                <a:spcPct val="90000"/>
              </a:lnSpc>
              <a:spcBef>
                <a:spcPts val="0"/>
              </a:spcBef>
              <a:spcAft>
                <a:spcPts val="0"/>
              </a:spcAft>
              <a:buClr>
                <a:srgbClr val="5A5955"/>
              </a:buClr>
              <a:buSzPct val="81081"/>
              <a:buFont typeface="Montserrat"/>
              <a:buNone/>
            </a:pPr>
            <a:r>
              <a:rPr b="0" i="0" lang="fr-FR" sz="2400" u="none" cap="none" strike="noStrike">
                <a:solidFill>
                  <a:srgbClr val="8DCAB6"/>
                </a:solidFill>
                <a:latin typeface="Montserrat"/>
                <a:ea typeface="Montserrat"/>
                <a:cs typeface="Montserrat"/>
                <a:sym typeface="Montserrat"/>
              </a:rPr>
              <a:t>AG du SEL de la Jogne</a:t>
            </a:r>
            <a:endParaRPr b="0" i="0" sz="2400" u="none" cap="none" strike="noStrike">
              <a:solidFill>
                <a:srgbClr val="8DCAB6"/>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139" name="Shape 139"/>
        <p:cNvGrpSpPr/>
        <p:nvPr/>
      </p:nvGrpSpPr>
      <p:grpSpPr>
        <a:xfrm>
          <a:off x="0" y="0"/>
          <a:ext cx="0" cy="0"/>
          <a:chOff x="0" y="0"/>
          <a:chExt cx="0" cy="0"/>
        </a:xfrm>
      </p:grpSpPr>
      <p:sp>
        <p:nvSpPr>
          <p:cNvPr id="140" name="Google Shape;140;p25"/>
          <p:cNvSpPr txBox="1"/>
          <p:nvPr/>
        </p:nvSpPr>
        <p:spPr>
          <a:xfrm>
            <a:off x="595312" y="277894"/>
            <a:ext cx="4189629" cy="85725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l">
              <a:lnSpc>
                <a:spcPct val="90000"/>
              </a:lnSpc>
              <a:spcBef>
                <a:spcPts val="0"/>
              </a:spcBef>
              <a:spcAft>
                <a:spcPts val="0"/>
              </a:spcAft>
              <a:buClr>
                <a:srgbClr val="5A5955"/>
              </a:buClr>
              <a:buSzPct val="81081"/>
              <a:buFont typeface="Montserrat"/>
              <a:buNone/>
            </a:pPr>
            <a:r>
              <a:rPr b="0" i="0" lang="fr-FR" sz="2400" u="none" cap="none" strike="noStrike">
                <a:solidFill>
                  <a:srgbClr val="8DCAB6"/>
                </a:solidFill>
                <a:latin typeface="Montserrat"/>
                <a:ea typeface="Montserrat"/>
                <a:cs typeface="Montserrat"/>
                <a:sym typeface="Montserrat"/>
              </a:rPr>
              <a:t>17.09.2022</a:t>
            </a:r>
            <a:br>
              <a:rPr b="0" i="0" lang="fr-FR" sz="2400" u="none" cap="none" strike="noStrike">
                <a:solidFill>
                  <a:srgbClr val="8DCAB6"/>
                </a:solidFill>
                <a:latin typeface="Montserrat"/>
                <a:ea typeface="Montserrat"/>
                <a:cs typeface="Montserrat"/>
                <a:sym typeface="Montserrat"/>
              </a:rPr>
            </a:br>
            <a:endParaRPr b="0" i="0" sz="2400" u="none" cap="none" strike="noStrike">
              <a:solidFill>
                <a:srgbClr val="8DCAB6"/>
              </a:solidFill>
              <a:latin typeface="Montserrat"/>
              <a:ea typeface="Montserrat"/>
              <a:cs typeface="Montserrat"/>
              <a:sym typeface="Montserrat"/>
            </a:endParaRPr>
          </a:p>
          <a:p>
            <a:pPr indent="0" lvl="0" marL="0" marR="0" rtl="0" algn="l">
              <a:lnSpc>
                <a:spcPct val="90000"/>
              </a:lnSpc>
              <a:spcBef>
                <a:spcPts val="0"/>
              </a:spcBef>
              <a:spcAft>
                <a:spcPts val="0"/>
              </a:spcAft>
              <a:buClr>
                <a:srgbClr val="5A5955"/>
              </a:buClr>
              <a:buSzPct val="81081"/>
              <a:buFont typeface="Montserrat"/>
              <a:buNone/>
            </a:pPr>
            <a:r>
              <a:rPr b="0" i="0" lang="fr-FR" sz="2400" u="none" cap="none" strike="noStrike">
                <a:solidFill>
                  <a:srgbClr val="8DCAB6"/>
                </a:solidFill>
                <a:latin typeface="Montserrat"/>
                <a:ea typeface="Montserrat"/>
                <a:cs typeface="Montserrat"/>
                <a:sym typeface="Montserrat"/>
              </a:rPr>
              <a:t>AG du SEL de la Jogne</a:t>
            </a:r>
            <a:endParaRPr b="0" i="0" sz="2400" u="none" cap="none" strike="noStrike">
              <a:solidFill>
                <a:srgbClr val="8DCAB6"/>
              </a:solidFill>
              <a:latin typeface="Montserrat"/>
              <a:ea typeface="Montserrat"/>
              <a:cs typeface="Montserrat"/>
              <a:sym typeface="Montserrat"/>
            </a:endParaRPr>
          </a:p>
        </p:txBody>
      </p:sp>
      <p:sp>
        <p:nvSpPr>
          <p:cNvPr id="141" name="Google Shape;141;p25"/>
          <p:cNvSpPr/>
          <p:nvPr/>
        </p:nvSpPr>
        <p:spPr>
          <a:xfrm>
            <a:off x="862575" y="1826150"/>
            <a:ext cx="5467500" cy="1675200"/>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None/>
            </a:pPr>
            <a:r>
              <a:rPr b="1" i="0" lang="fr-FR" sz="2000" u="none" cap="none" strike="noStrike">
                <a:solidFill>
                  <a:schemeClr val="lt1"/>
                </a:solidFill>
                <a:latin typeface="Montserrat"/>
                <a:ea typeface="Montserrat"/>
                <a:cs typeface="Montserrat"/>
                <a:sym typeface="Montserrat"/>
              </a:rPr>
              <a:t>4. Présentation des comptes</a:t>
            </a:r>
            <a:endParaRPr b="1" sz="2000">
              <a:solidFill>
                <a:schemeClr val="lt1"/>
              </a:solidFill>
              <a:latin typeface="Montserrat"/>
              <a:ea typeface="Montserrat"/>
              <a:cs typeface="Montserrat"/>
              <a:sym typeface="Montserrat"/>
            </a:endParaRPr>
          </a:p>
          <a:p>
            <a:pPr indent="0" lvl="0" marL="0" marR="0" rtl="0" algn="l">
              <a:lnSpc>
                <a:spcPct val="200000"/>
              </a:lnSpc>
              <a:spcBef>
                <a:spcPts val="0"/>
              </a:spcBef>
              <a:spcAft>
                <a:spcPts val="0"/>
              </a:spcAft>
              <a:buNone/>
            </a:pPr>
            <a:r>
              <a:rPr b="1" i="0" lang="fr-FR" sz="2000" u="none" cap="none" strike="noStrike">
                <a:solidFill>
                  <a:schemeClr val="lt1"/>
                </a:solidFill>
                <a:latin typeface="Montserrat"/>
                <a:ea typeface="Montserrat"/>
                <a:cs typeface="Montserrat"/>
                <a:sym typeface="Montserrat"/>
              </a:rPr>
              <a:t>sur une année et demie et bouclement</a:t>
            </a:r>
            <a:endParaRPr b="1"/>
          </a:p>
          <a:p>
            <a:pPr indent="0" lvl="0" marL="0" marR="0" rtl="0" algn="l">
              <a:lnSpc>
                <a:spcPct val="200000"/>
              </a:lnSpc>
              <a:spcBef>
                <a:spcPts val="0"/>
              </a:spcBef>
              <a:spcAft>
                <a:spcPts val="0"/>
              </a:spcAft>
              <a:buNone/>
            </a:pPr>
            <a:r>
              <a:rPr b="1" i="0" lang="fr-FR" sz="2000" u="none" cap="none" strike="noStrike">
                <a:solidFill>
                  <a:schemeClr val="lt1"/>
                </a:solidFill>
                <a:latin typeface="Montserrat"/>
                <a:ea typeface="Montserrat"/>
                <a:cs typeface="Montserrat"/>
                <a:sym typeface="Montserrat"/>
              </a:rPr>
              <a:t>5. Rapport des vérificatrices</a:t>
            </a:r>
            <a:endParaRPr b="1"/>
          </a:p>
          <a:p>
            <a:pPr indent="0" lvl="0" marL="0" marR="0" rtl="0" algn="l">
              <a:lnSpc>
                <a:spcPct val="150000"/>
              </a:lnSpc>
              <a:spcBef>
                <a:spcPts val="0"/>
              </a:spcBef>
              <a:spcAft>
                <a:spcPts val="0"/>
              </a:spcAft>
              <a:buClr>
                <a:srgbClr val="000000"/>
              </a:buClr>
              <a:buSzPts val="2000"/>
              <a:buFont typeface="Arial"/>
              <a:buNone/>
            </a:pPr>
            <a:r>
              <a:t/>
            </a:r>
            <a:endParaRPr b="0" i="0" sz="2000" u="none" cap="none" strike="noStrike">
              <a:solidFill>
                <a:srgbClr val="FFFFFF"/>
              </a:solidFill>
              <a:latin typeface="Montserrat ExtraLight"/>
              <a:ea typeface="Montserrat ExtraLight"/>
              <a:cs typeface="Montserrat ExtraLight"/>
              <a:sym typeface="Montserrat ExtraLight"/>
            </a:endParaRPr>
          </a:p>
        </p:txBody>
      </p:sp>
      <p:pic>
        <p:nvPicPr>
          <p:cNvPr id="142" name="Google Shape;142;p25"/>
          <p:cNvPicPr preferRelativeResize="0"/>
          <p:nvPr/>
        </p:nvPicPr>
        <p:blipFill>
          <a:blip r:embed="rId3">
            <a:alphaModFix/>
          </a:blip>
          <a:stretch>
            <a:fillRect/>
          </a:stretch>
        </p:blipFill>
        <p:spPr>
          <a:xfrm>
            <a:off x="6892490" y="125877"/>
            <a:ext cx="4326975" cy="66062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147" name="Shape 147"/>
        <p:cNvGrpSpPr/>
        <p:nvPr/>
      </p:nvGrpSpPr>
      <p:grpSpPr>
        <a:xfrm>
          <a:off x="0" y="0"/>
          <a:ext cx="0" cy="0"/>
          <a:chOff x="0" y="0"/>
          <a:chExt cx="0" cy="0"/>
        </a:xfrm>
      </p:grpSpPr>
      <p:sp>
        <p:nvSpPr>
          <p:cNvPr id="148" name="Google Shape;148;p26"/>
          <p:cNvSpPr txBox="1"/>
          <p:nvPr/>
        </p:nvSpPr>
        <p:spPr>
          <a:xfrm>
            <a:off x="595312" y="277894"/>
            <a:ext cx="4189629" cy="85725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l">
              <a:lnSpc>
                <a:spcPct val="90000"/>
              </a:lnSpc>
              <a:spcBef>
                <a:spcPts val="0"/>
              </a:spcBef>
              <a:spcAft>
                <a:spcPts val="0"/>
              </a:spcAft>
              <a:buClr>
                <a:srgbClr val="5A5955"/>
              </a:buClr>
              <a:buSzPct val="81081"/>
              <a:buFont typeface="Montserrat"/>
              <a:buNone/>
            </a:pPr>
            <a:r>
              <a:rPr b="0" i="0" lang="fr-FR" sz="2400" u="none" cap="none" strike="noStrike">
                <a:solidFill>
                  <a:srgbClr val="8DCAB6"/>
                </a:solidFill>
                <a:latin typeface="Montserrat"/>
                <a:ea typeface="Montserrat"/>
                <a:cs typeface="Montserrat"/>
                <a:sym typeface="Montserrat"/>
              </a:rPr>
              <a:t>17.09.2022</a:t>
            </a:r>
            <a:br>
              <a:rPr b="0" i="0" lang="fr-FR" sz="2400" u="none" cap="none" strike="noStrike">
                <a:solidFill>
                  <a:srgbClr val="8DCAB6"/>
                </a:solidFill>
                <a:latin typeface="Montserrat"/>
                <a:ea typeface="Montserrat"/>
                <a:cs typeface="Montserrat"/>
                <a:sym typeface="Montserrat"/>
              </a:rPr>
            </a:br>
            <a:endParaRPr b="0" i="0" sz="2400" u="none" cap="none" strike="noStrike">
              <a:solidFill>
                <a:srgbClr val="8DCAB6"/>
              </a:solidFill>
              <a:latin typeface="Montserrat"/>
              <a:ea typeface="Montserrat"/>
              <a:cs typeface="Montserrat"/>
              <a:sym typeface="Montserrat"/>
            </a:endParaRPr>
          </a:p>
          <a:p>
            <a:pPr indent="0" lvl="0" marL="0" marR="0" rtl="0" algn="l">
              <a:lnSpc>
                <a:spcPct val="90000"/>
              </a:lnSpc>
              <a:spcBef>
                <a:spcPts val="0"/>
              </a:spcBef>
              <a:spcAft>
                <a:spcPts val="0"/>
              </a:spcAft>
              <a:buClr>
                <a:srgbClr val="5A5955"/>
              </a:buClr>
              <a:buSzPct val="81081"/>
              <a:buFont typeface="Montserrat"/>
              <a:buNone/>
            </a:pPr>
            <a:r>
              <a:rPr b="0" i="0" lang="fr-FR" sz="2400" u="none" cap="none" strike="noStrike">
                <a:solidFill>
                  <a:srgbClr val="8DCAB6"/>
                </a:solidFill>
                <a:latin typeface="Montserrat"/>
                <a:ea typeface="Montserrat"/>
                <a:cs typeface="Montserrat"/>
                <a:sym typeface="Montserrat"/>
              </a:rPr>
              <a:t>AG du SEL de la Jogne</a:t>
            </a:r>
            <a:endParaRPr b="0" i="0" sz="2400" u="none" cap="none" strike="noStrike">
              <a:solidFill>
                <a:srgbClr val="8DCAB6"/>
              </a:solidFill>
              <a:latin typeface="Montserrat"/>
              <a:ea typeface="Montserrat"/>
              <a:cs typeface="Montserrat"/>
              <a:sym typeface="Montserrat"/>
            </a:endParaRPr>
          </a:p>
        </p:txBody>
      </p:sp>
      <p:sp>
        <p:nvSpPr>
          <p:cNvPr id="149" name="Google Shape;149;p26"/>
          <p:cNvSpPr/>
          <p:nvPr/>
        </p:nvSpPr>
        <p:spPr>
          <a:xfrm>
            <a:off x="862584" y="1826154"/>
            <a:ext cx="10421112" cy="82894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fr-FR" sz="2000" u="none" cap="none" strike="noStrike">
                <a:solidFill>
                  <a:schemeClr val="lt1"/>
                </a:solidFill>
                <a:latin typeface="Montserrat"/>
                <a:ea typeface="Montserrat"/>
                <a:cs typeface="Montserrat"/>
                <a:sym typeface="Montserrat"/>
              </a:rPr>
              <a:t>6. Fusion SEL-JEM</a:t>
            </a:r>
            <a:endParaRPr b="1"/>
          </a:p>
          <a:p>
            <a:pPr indent="0" lvl="0" marL="0" marR="0" rtl="0" algn="l">
              <a:lnSpc>
                <a:spcPct val="150000"/>
              </a:lnSpc>
              <a:spcBef>
                <a:spcPts val="0"/>
              </a:spcBef>
              <a:spcAft>
                <a:spcPts val="0"/>
              </a:spcAft>
              <a:buClr>
                <a:srgbClr val="000000"/>
              </a:buClr>
              <a:buSzPts val="2000"/>
              <a:buFont typeface="Arial"/>
              <a:buNone/>
            </a:pPr>
            <a:r>
              <a:t/>
            </a:r>
            <a:endParaRPr b="0" i="0" sz="2000" u="none" cap="none" strike="noStrike">
              <a:solidFill>
                <a:srgbClr val="FFFFFF"/>
              </a:solidFill>
              <a:latin typeface="Montserrat ExtraLight"/>
              <a:ea typeface="Montserrat ExtraLight"/>
              <a:cs typeface="Montserrat ExtraLight"/>
              <a:sym typeface="Montserrat Extra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154" name="Shape 154"/>
        <p:cNvGrpSpPr/>
        <p:nvPr/>
      </p:nvGrpSpPr>
      <p:grpSpPr>
        <a:xfrm>
          <a:off x="0" y="0"/>
          <a:ext cx="0" cy="0"/>
          <a:chOff x="0" y="0"/>
          <a:chExt cx="0" cy="0"/>
        </a:xfrm>
      </p:grpSpPr>
      <p:sp>
        <p:nvSpPr>
          <p:cNvPr id="155" name="Google Shape;155;p3"/>
          <p:cNvSpPr/>
          <p:nvPr/>
        </p:nvSpPr>
        <p:spPr>
          <a:xfrm>
            <a:off x="0" y="6000750"/>
            <a:ext cx="12192000" cy="857250"/>
          </a:xfrm>
          <a:prstGeom prst="rect">
            <a:avLst/>
          </a:prstGeom>
          <a:solidFill>
            <a:srgbClr val="0052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6" name="Google Shape;156;p3"/>
          <p:cNvSpPr txBox="1"/>
          <p:nvPr/>
        </p:nvSpPr>
        <p:spPr>
          <a:xfrm>
            <a:off x="528637" y="1317790"/>
            <a:ext cx="11134800" cy="96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0F0F0"/>
              </a:buClr>
              <a:buSzPts val="6000"/>
              <a:buFont typeface="Montserrat Light"/>
              <a:buNone/>
            </a:pPr>
            <a:r>
              <a:rPr b="0" i="0" lang="fr-FR" sz="6000" u="none" cap="none" strike="noStrike">
                <a:solidFill>
                  <a:srgbClr val="F0F0F0"/>
                </a:solidFill>
                <a:latin typeface="Montserrat Light"/>
                <a:ea typeface="Montserrat Light"/>
                <a:cs typeface="Montserrat Light"/>
                <a:sym typeface="Montserrat Light"/>
              </a:rPr>
              <a:t>POURQUOI LA FUSION ?</a:t>
            </a:r>
            <a:endParaRPr b="0" i="0" sz="1400" u="none" cap="none" strike="noStrike">
              <a:solidFill>
                <a:srgbClr val="000000"/>
              </a:solidFill>
              <a:latin typeface="Arial"/>
              <a:ea typeface="Arial"/>
              <a:cs typeface="Arial"/>
              <a:sym typeface="Arial"/>
            </a:endParaRPr>
          </a:p>
        </p:txBody>
      </p:sp>
      <p:grpSp>
        <p:nvGrpSpPr>
          <p:cNvPr id="157" name="Google Shape;157;p3"/>
          <p:cNvGrpSpPr/>
          <p:nvPr/>
        </p:nvGrpSpPr>
        <p:grpSpPr>
          <a:xfrm>
            <a:off x="776216" y="2446825"/>
            <a:ext cx="6298934" cy="601869"/>
            <a:chOff x="691353" y="2079337"/>
            <a:chExt cx="6298934" cy="601869"/>
          </a:xfrm>
        </p:grpSpPr>
        <p:sp>
          <p:nvSpPr>
            <p:cNvPr id="158" name="Google Shape;158;p3"/>
            <p:cNvSpPr/>
            <p:nvPr/>
          </p:nvSpPr>
          <p:spPr>
            <a:xfrm>
              <a:off x="1013387" y="2079337"/>
              <a:ext cx="5976900" cy="601800"/>
            </a:xfrm>
            <a:prstGeom prst="rect">
              <a:avLst/>
            </a:prstGeom>
            <a:solidFill>
              <a:srgbClr val="006C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CIRCULATION DES INFOS COMPLIQUÉE</a:t>
              </a:r>
              <a:endParaRPr b="0" i="0" sz="1400" u="none" cap="none" strike="noStrike">
                <a:solidFill>
                  <a:srgbClr val="000000"/>
                </a:solidFill>
                <a:latin typeface="Arial"/>
                <a:ea typeface="Arial"/>
                <a:cs typeface="Arial"/>
                <a:sym typeface="Arial"/>
              </a:endParaRPr>
            </a:p>
          </p:txBody>
        </p:sp>
        <p:sp>
          <p:nvSpPr>
            <p:cNvPr id="159" name="Google Shape;159;p3"/>
            <p:cNvSpPr/>
            <p:nvPr/>
          </p:nvSpPr>
          <p:spPr>
            <a:xfrm>
              <a:off x="691353" y="2079348"/>
              <a:ext cx="601858" cy="601858"/>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Montserrat"/>
                  <a:ea typeface="Montserrat"/>
                  <a:cs typeface="Montserrat"/>
                  <a:sym typeface="Montserrat"/>
                </a:rPr>
                <a:t>1</a:t>
              </a:r>
              <a:endParaRPr b="0" i="0" sz="1400" u="none" cap="none" strike="noStrike">
                <a:solidFill>
                  <a:srgbClr val="000000"/>
                </a:solidFill>
                <a:latin typeface="Arial"/>
                <a:ea typeface="Arial"/>
                <a:cs typeface="Arial"/>
                <a:sym typeface="Arial"/>
              </a:endParaRPr>
            </a:p>
          </p:txBody>
        </p:sp>
      </p:grpSp>
      <p:grpSp>
        <p:nvGrpSpPr>
          <p:cNvPr id="160" name="Google Shape;160;p3"/>
          <p:cNvGrpSpPr/>
          <p:nvPr/>
        </p:nvGrpSpPr>
        <p:grpSpPr>
          <a:xfrm>
            <a:off x="776216" y="3094767"/>
            <a:ext cx="5117409" cy="601883"/>
            <a:chOff x="691353" y="2721566"/>
            <a:chExt cx="5117409" cy="601883"/>
          </a:xfrm>
        </p:grpSpPr>
        <p:sp>
          <p:nvSpPr>
            <p:cNvPr id="161" name="Google Shape;161;p3"/>
            <p:cNvSpPr/>
            <p:nvPr/>
          </p:nvSpPr>
          <p:spPr>
            <a:xfrm>
              <a:off x="1013386" y="2721566"/>
              <a:ext cx="4795376" cy="601883"/>
            </a:xfrm>
            <a:prstGeom prst="rect">
              <a:avLst/>
            </a:prstGeom>
            <a:solidFill>
              <a:srgbClr val="006C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DOUBLE COMITE</a:t>
              </a:r>
              <a:endParaRPr b="0" i="0" sz="1400" u="none" cap="none" strike="noStrike">
                <a:solidFill>
                  <a:srgbClr val="000000"/>
                </a:solidFill>
                <a:latin typeface="Arial"/>
                <a:ea typeface="Arial"/>
                <a:cs typeface="Arial"/>
                <a:sym typeface="Arial"/>
              </a:endParaRPr>
            </a:p>
          </p:txBody>
        </p:sp>
        <p:sp>
          <p:nvSpPr>
            <p:cNvPr id="162" name="Google Shape;162;p3"/>
            <p:cNvSpPr/>
            <p:nvPr/>
          </p:nvSpPr>
          <p:spPr>
            <a:xfrm>
              <a:off x="691353" y="2721578"/>
              <a:ext cx="601858" cy="601858"/>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Montserrat"/>
                  <a:ea typeface="Montserrat"/>
                  <a:cs typeface="Montserrat"/>
                  <a:sym typeface="Montserrat"/>
                </a:rPr>
                <a:t>2</a:t>
              </a:r>
              <a:endParaRPr b="0" i="0" sz="1400" u="none" cap="none" strike="noStrike">
                <a:solidFill>
                  <a:srgbClr val="000000"/>
                </a:solidFill>
                <a:latin typeface="Arial"/>
                <a:ea typeface="Arial"/>
                <a:cs typeface="Arial"/>
                <a:sym typeface="Arial"/>
              </a:endParaRPr>
            </a:p>
          </p:txBody>
        </p:sp>
      </p:grpSp>
      <p:grpSp>
        <p:nvGrpSpPr>
          <p:cNvPr id="163" name="Google Shape;163;p3"/>
          <p:cNvGrpSpPr/>
          <p:nvPr/>
        </p:nvGrpSpPr>
        <p:grpSpPr>
          <a:xfrm>
            <a:off x="776216" y="3742736"/>
            <a:ext cx="5117409" cy="601883"/>
            <a:chOff x="691353" y="3369748"/>
            <a:chExt cx="5117409" cy="601883"/>
          </a:xfrm>
        </p:grpSpPr>
        <p:sp>
          <p:nvSpPr>
            <p:cNvPr id="164" name="Google Shape;164;p3"/>
            <p:cNvSpPr/>
            <p:nvPr/>
          </p:nvSpPr>
          <p:spPr>
            <a:xfrm>
              <a:off x="1013386" y="3369748"/>
              <a:ext cx="4795376" cy="601883"/>
            </a:xfrm>
            <a:prstGeom prst="rect">
              <a:avLst/>
            </a:prstGeom>
            <a:solidFill>
              <a:srgbClr val="006C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MEILLEURE </a:t>
              </a:r>
              <a:r>
                <a:rPr lang="fr-FR" sz="1800">
                  <a:solidFill>
                    <a:srgbClr val="8DCAB6"/>
                  </a:solidFill>
                  <a:latin typeface="Montserrat"/>
                  <a:ea typeface="Montserrat"/>
                  <a:cs typeface="Montserrat"/>
                  <a:sym typeface="Montserrat"/>
                </a:rPr>
                <a:t>VISIBILITÉ</a:t>
              </a:r>
              <a:endParaRPr b="0" i="0" sz="1400" u="none" cap="none" strike="noStrike">
                <a:solidFill>
                  <a:srgbClr val="000000"/>
                </a:solidFill>
                <a:latin typeface="Arial"/>
                <a:ea typeface="Arial"/>
                <a:cs typeface="Arial"/>
                <a:sym typeface="Arial"/>
              </a:endParaRPr>
            </a:p>
          </p:txBody>
        </p:sp>
        <p:sp>
          <p:nvSpPr>
            <p:cNvPr id="165" name="Google Shape;165;p3"/>
            <p:cNvSpPr/>
            <p:nvPr/>
          </p:nvSpPr>
          <p:spPr>
            <a:xfrm>
              <a:off x="691353" y="3369760"/>
              <a:ext cx="601858" cy="601858"/>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Montserrat"/>
                  <a:ea typeface="Montserrat"/>
                  <a:cs typeface="Montserrat"/>
                  <a:sym typeface="Montserrat"/>
                </a:rPr>
                <a:t>3</a:t>
              </a:r>
              <a:endParaRPr b="0" i="0" sz="1400" u="none" cap="none" strike="noStrike">
                <a:solidFill>
                  <a:srgbClr val="000000"/>
                </a:solidFill>
                <a:latin typeface="Arial"/>
                <a:ea typeface="Arial"/>
                <a:cs typeface="Arial"/>
                <a:sym typeface="Arial"/>
              </a:endParaRPr>
            </a:p>
          </p:txBody>
        </p:sp>
      </p:grpSp>
      <p:grpSp>
        <p:nvGrpSpPr>
          <p:cNvPr id="166" name="Google Shape;166;p3"/>
          <p:cNvGrpSpPr/>
          <p:nvPr/>
        </p:nvGrpSpPr>
        <p:grpSpPr>
          <a:xfrm>
            <a:off x="776216" y="4390700"/>
            <a:ext cx="9683016" cy="601862"/>
            <a:chOff x="691353" y="4023212"/>
            <a:chExt cx="9683016" cy="601862"/>
          </a:xfrm>
        </p:grpSpPr>
        <p:sp>
          <p:nvSpPr>
            <p:cNvPr id="167" name="Google Shape;167;p3"/>
            <p:cNvSpPr/>
            <p:nvPr/>
          </p:nvSpPr>
          <p:spPr>
            <a:xfrm>
              <a:off x="1013386" y="4023212"/>
              <a:ext cx="9360983" cy="601800"/>
            </a:xfrm>
            <a:prstGeom prst="rect">
              <a:avLst/>
            </a:prstGeom>
            <a:solidFill>
              <a:srgbClr val="006C6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8DCAB6"/>
                  </a:solidFill>
                  <a:latin typeface="Montserrat"/>
                  <a:ea typeface="Montserrat"/>
                  <a:cs typeface="Montserrat"/>
                  <a:sym typeface="Montserrat"/>
                </a:rPr>
                <a:t>	PLUS GRANDE OUVERTURE VERS TOUS LES PUBLICS</a:t>
              </a:r>
              <a:endParaRPr b="0" i="0" sz="1400" u="none" cap="none" strike="noStrike">
                <a:solidFill>
                  <a:srgbClr val="000000"/>
                </a:solidFill>
                <a:latin typeface="Arial"/>
                <a:ea typeface="Arial"/>
                <a:cs typeface="Arial"/>
                <a:sym typeface="Arial"/>
              </a:endParaRPr>
            </a:p>
          </p:txBody>
        </p:sp>
        <p:sp>
          <p:nvSpPr>
            <p:cNvPr id="168" name="Google Shape;168;p3"/>
            <p:cNvSpPr/>
            <p:nvPr/>
          </p:nvSpPr>
          <p:spPr>
            <a:xfrm>
              <a:off x="691353" y="4023216"/>
              <a:ext cx="601858" cy="601858"/>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Montserrat"/>
                  <a:ea typeface="Montserrat"/>
                  <a:cs typeface="Montserrat"/>
                  <a:sym typeface="Montserrat"/>
                </a:rPr>
                <a:t>4</a:t>
              </a:r>
              <a:endParaRPr b="0" i="0" sz="1400" u="none" cap="none" strike="noStrike">
                <a:solidFill>
                  <a:srgbClr val="000000"/>
                </a:solidFill>
                <a:latin typeface="Arial"/>
                <a:ea typeface="Arial"/>
                <a:cs typeface="Arial"/>
                <a:sym typeface="Arial"/>
              </a:endParaRPr>
            </a:p>
          </p:txBody>
        </p:sp>
      </p:grpSp>
      <p:sp>
        <p:nvSpPr>
          <p:cNvPr id="169" name="Google Shape;169;p3"/>
          <p:cNvSpPr txBox="1"/>
          <p:nvPr/>
        </p:nvSpPr>
        <p:spPr>
          <a:xfrm>
            <a:off x="595312" y="277894"/>
            <a:ext cx="4189629" cy="85725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l">
              <a:lnSpc>
                <a:spcPct val="90000"/>
              </a:lnSpc>
              <a:spcBef>
                <a:spcPts val="0"/>
              </a:spcBef>
              <a:spcAft>
                <a:spcPts val="0"/>
              </a:spcAft>
              <a:buClr>
                <a:srgbClr val="5A5955"/>
              </a:buClr>
              <a:buSzPct val="81081"/>
              <a:buFont typeface="Montserrat"/>
              <a:buNone/>
            </a:pPr>
            <a:r>
              <a:rPr b="0" i="0" lang="fr-FR" sz="2400" u="none" cap="none" strike="noStrike">
                <a:solidFill>
                  <a:srgbClr val="8DCAB6"/>
                </a:solidFill>
                <a:latin typeface="Montserrat"/>
                <a:ea typeface="Montserrat"/>
                <a:cs typeface="Montserrat"/>
                <a:sym typeface="Montserrat"/>
              </a:rPr>
              <a:t>17.09.2022</a:t>
            </a:r>
            <a:br>
              <a:rPr b="0" i="0" lang="fr-FR" sz="2400" u="none" cap="none" strike="noStrike">
                <a:solidFill>
                  <a:srgbClr val="8DCAB6"/>
                </a:solidFill>
                <a:latin typeface="Montserrat"/>
                <a:ea typeface="Montserrat"/>
                <a:cs typeface="Montserrat"/>
                <a:sym typeface="Montserrat"/>
              </a:rPr>
            </a:br>
            <a:endParaRPr b="0" i="0" sz="2400" u="none" cap="none" strike="noStrike">
              <a:solidFill>
                <a:srgbClr val="8DCAB6"/>
              </a:solidFill>
              <a:latin typeface="Montserrat"/>
              <a:ea typeface="Montserrat"/>
              <a:cs typeface="Montserrat"/>
              <a:sym typeface="Montserrat"/>
            </a:endParaRPr>
          </a:p>
          <a:p>
            <a:pPr indent="0" lvl="0" marL="0" marR="0" rtl="0" algn="l">
              <a:lnSpc>
                <a:spcPct val="90000"/>
              </a:lnSpc>
              <a:spcBef>
                <a:spcPts val="0"/>
              </a:spcBef>
              <a:spcAft>
                <a:spcPts val="0"/>
              </a:spcAft>
              <a:buClr>
                <a:srgbClr val="5A5955"/>
              </a:buClr>
              <a:buSzPct val="81081"/>
              <a:buFont typeface="Montserrat"/>
              <a:buNone/>
            </a:pPr>
            <a:r>
              <a:rPr b="0" i="0" lang="fr-FR" sz="2400" u="none" cap="none" strike="noStrike">
                <a:solidFill>
                  <a:srgbClr val="8DCAB6"/>
                </a:solidFill>
                <a:latin typeface="Montserrat"/>
                <a:ea typeface="Montserrat"/>
                <a:cs typeface="Montserrat"/>
                <a:sym typeface="Montserrat"/>
              </a:rPr>
              <a:t>AG du SEL de la Jogne</a:t>
            </a:r>
            <a:endParaRPr b="0" i="0" sz="2400" u="none" cap="none" strike="noStrike">
              <a:solidFill>
                <a:srgbClr val="8DCAB6"/>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C6A"/>
        </a:solidFill>
      </p:bgPr>
    </p:bg>
    <p:spTree>
      <p:nvGrpSpPr>
        <p:cNvPr id="174" name="Shape 174"/>
        <p:cNvGrpSpPr/>
        <p:nvPr/>
      </p:nvGrpSpPr>
      <p:grpSpPr>
        <a:xfrm>
          <a:off x="0" y="0"/>
          <a:ext cx="0" cy="0"/>
          <a:chOff x="0" y="0"/>
          <a:chExt cx="0" cy="0"/>
        </a:xfrm>
      </p:grpSpPr>
      <p:sp>
        <p:nvSpPr>
          <p:cNvPr id="175" name="Google Shape;175;p5"/>
          <p:cNvSpPr/>
          <p:nvPr/>
        </p:nvSpPr>
        <p:spPr>
          <a:xfrm>
            <a:off x="0" y="6000750"/>
            <a:ext cx="12192000" cy="857250"/>
          </a:xfrm>
          <a:prstGeom prst="rect">
            <a:avLst/>
          </a:prstGeom>
          <a:solidFill>
            <a:srgbClr val="0052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6" name="Google Shape;176;p5"/>
          <p:cNvSpPr txBox="1"/>
          <p:nvPr/>
        </p:nvSpPr>
        <p:spPr>
          <a:xfrm>
            <a:off x="528637" y="1317790"/>
            <a:ext cx="11134725" cy="9675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0F0F0"/>
              </a:buClr>
              <a:buSzPts val="6000"/>
              <a:buFont typeface="Montserrat Light"/>
              <a:buNone/>
            </a:pPr>
            <a:r>
              <a:t/>
            </a:r>
            <a:endParaRPr b="0" i="0" sz="1400" u="none" cap="none" strike="noStrike">
              <a:solidFill>
                <a:srgbClr val="000000"/>
              </a:solidFill>
              <a:latin typeface="Arial"/>
              <a:ea typeface="Arial"/>
              <a:cs typeface="Arial"/>
              <a:sym typeface="Arial"/>
            </a:endParaRPr>
          </a:p>
        </p:txBody>
      </p:sp>
      <p:sp>
        <p:nvSpPr>
          <p:cNvPr id="177" name="Google Shape;177;p5"/>
          <p:cNvSpPr txBox="1"/>
          <p:nvPr/>
        </p:nvSpPr>
        <p:spPr>
          <a:xfrm>
            <a:off x="595313" y="478310"/>
            <a:ext cx="1990725" cy="85725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8DCAB6"/>
              </a:buClr>
              <a:buSzPts val="1800"/>
              <a:buFont typeface="Montserrat"/>
              <a:buNone/>
            </a:pPr>
            <a:r>
              <a:rPr b="0" i="0" lang="fr-FR" sz="1800" u="none" cap="none" strike="noStrike">
                <a:solidFill>
                  <a:srgbClr val="8DCAB6"/>
                </a:solidFill>
                <a:latin typeface="Montserrat"/>
                <a:ea typeface="Montserrat"/>
                <a:cs typeface="Montserrat"/>
                <a:sym typeface="Montserrat"/>
              </a:rPr>
              <a:t>FUSION</a:t>
            </a:r>
            <a:br>
              <a:rPr b="0" i="0" lang="fr-FR" sz="6000" u="none" cap="none" strike="noStrike">
                <a:solidFill>
                  <a:srgbClr val="8DCAB6"/>
                </a:solidFill>
                <a:latin typeface="Montserrat"/>
                <a:ea typeface="Montserrat"/>
                <a:cs typeface="Montserrat"/>
                <a:sym typeface="Montserrat"/>
              </a:rPr>
            </a:br>
            <a:r>
              <a:rPr b="1" i="0" lang="fr-FR" sz="2500" u="none" cap="none" strike="noStrike">
                <a:solidFill>
                  <a:srgbClr val="8DCAB6"/>
                </a:solidFill>
                <a:latin typeface="Montserrat Black"/>
                <a:ea typeface="Montserrat Black"/>
                <a:cs typeface="Montserrat Black"/>
                <a:sym typeface="Montserrat Black"/>
              </a:rPr>
              <a:t>SEL-JEM</a:t>
            </a:r>
            <a:endParaRPr b="0" i="0" sz="1400" u="none" cap="none" strike="noStrike">
              <a:solidFill>
                <a:srgbClr val="000000"/>
              </a:solidFill>
              <a:latin typeface="Arial"/>
              <a:ea typeface="Arial"/>
              <a:cs typeface="Arial"/>
              <a:sym typeface="Arial"/>
            </a:endParaRPr>
          </a:p>
        </p:txBody>
      </p:sp>
      <p:pic>
        <p:nvPicPr>
          <p:cNvPr id="178" name="Google Shape;178;p5"/>
          <p:cNvPicPr preferRelativeResize="0"/>
          <p:nvPr/>
        </p:nvPicPr>
        <p:blipFill rotWithShape="1">
          <a:blip r:embed="rId3">
            <a:alphaModFix/>
          </a:blip>
          <a:srcRect b="0" l="0" r="0" t="0"/>
          <a:stretch/>
        </p:blipFill>
        <p:spPr>
          <a:xfrm>
            <a:off x="3191625" y="1154975"/>
            <a:ext cx="8871249" cy="4489300"/>
          </a:xfrm>
          <a:prstGeom prst="rect">
            <a:avLst/>
          </a:prstGeom>
          <a:noFill/>
          <a:ln>
            <a:noFill/>
          </a:ln>
        </p:spPr>
      </p:pic>
      <p:sp>
        <p:nvSpPr>
          <p:cNvPr id="179" name="Google Shape;179;p5"/>
          <p:cNvSpPr/>
          <p:nvPr/>
        </p:nvSpPr>
        <p:spPr>
          <a:xfrm>
            <a:off x="135126" y="1235163"/>
            <a:ext cx="2631300" cy="2631300"/>
          </a:xfrm>
          <a:prstGeom prst="ellipse">
            <a:avLst/>
          </a:prstGeom>
          <a:solidFill>
            <a:srgbClr val="8DCAB6"/>
          </a:solidFill>
          <a:ln>
            <a:noFill/>
          </a:ln>
          <a:effectLst>
            <a:outerShdw blurRad="533400" sx="72000" rotWithShape="0" algn="ctr" dir="3840000" dist="190500" sy="72000">
              <a:srgbClr val="000000">
                <a:alpha val="5647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700"/>
              <a:buFont typeface="Arial"/>
              <a:buNone/>
            </a:pPr>
            <a:r>
              <a:rPr b="0" i="0" lang="fr-FR" sz="2700" u="none" cap="none" strike="noStrike">
                <a:solidFill>
                  <a:srgbClr val="5A5955"/>
                </a:solidFill>
                <a:latin typeface="Montserrat"/>
                <a:ea typeface="Montserrat"/>
                <a:cs typeface="Montserrat"/>
                <a:sym typeface="Montserrat"/>
              </a:rPr>
              <a:t>LE SEL</a:t>
            </a:r>
            <a:endParaRPr b="0" i="0" sz="2700" u="none" cap="none" strike="noStrike">
              <a:solidFill>
                <a:srgbClr val="5A5955"/>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2019-09-04T09:04:16Z</dcterms:created>
  <dc:creator>Yorick Anastasia</dc:creator>
</cp:coreProperties>
</file>